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9" r:id="rId7"/>
    <p:sldId id="258" r:id="rId8"/>
    <p:sldId id="268" r:id="rId9"/>
    <p:sldId id="260" r:id="rId10"/>
    <p:sldId id="261" r:id="rId11"/>
    <p:sldId id="262" r:id="rId12"/>
    <p:sldId id="269" r:id="rId13"/>
    <p:sldId id="26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8" autoAdjust="0"/>
    <p:restoredTop sz="94660"/>
  </p:normalViewPr>
  <p:slideViewPr>
    <p:cSldViewPr snapToGrid="0">
      <p:cViewPr varScale="1">
        <p:scale>
          <a:sx n="123" d="100"/>
          <a:sy n="123" d="100"/>
        </p:scale>
        <p:origin x="132" y="210"/>
      </p:cViewPr>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8C8F5-3333-44D8-B969-F7D48184BA99}"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DD2A1-CC42-44E1-8246-02DD7C240953}" type="slidenum">
              <a:rPr lang="en-GB" smtClean="0"/>
              <a:t>‹#›</a:t>
            </a:fld>
            <a:endParaRPr lang="en-GB"/>
          </a:p>
        </p:txBody>
      </p:sp>
    </p:spTree>
    <p:extLst>
      <p:ext uri="{BB962C8B-B14F-4D97-AF65-F5344CB8AC3E}">
        <p14:creationId xmlns:p14="http://schemas.microsoft.com/office/powerpoint/2010/main" val="394047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a:t>
            </a:fld>
            <a:endParaRPr lang="en-GB"/>
          </a:p>
        </p:txBody>
      </p:sp>
    </p:spTree>
    <p:extLst>
      <p:ext uri="{BB962C8B-B14F-4D97-AF65-F5344CB8AC3E}">
        <p14:creationId xmlns:p14="http://schemas.microsoft.com/office/powerpoint/2010/main" val="115918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11</a:t>
            </a:fld>
            <a:endParaRPr lang="en-GB"/>
          </a:p>
        </p:txBody>
      </p:sp>
    </p:spTree>
    <p:extLst>
      <p:ext uri="{BB962C8B-B14F-4D97-AF65-F5344CB8AC3E}">
        <p14:creationId xmlns:p14="http://schemas.microsoft.com/office/powerpoint/2010/main" val="249024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of developing our Strategic Plan is an extremely important one.</a:t>
            </a:r>
          </a:p>
          <a:p>
            <a:endParaRPr lang="en-GB" dirty="0"/>
          </a:p>
          <a:p>
            <a:r>
              <a:rPr lang="en-GB" dirty="0"/>
              <a:t>It sets out our direction of travel for the next three years and will ultimately form the basis of business plans for departments and teams right across the College.</a:t>
            </a:r>
          </a:p>
        </p:txBody>
      </p:sp>
      <p:sp>
        <p:nvSpPr>
          <p:cNvPr id="4" name="Slide Number Placeholder 3"/>
          <p:cNvSpPr>
            <a:spLocks noGrp="1"/>
          </p:cNvSpPr>
          <p:nvPr>
            <p:ph type="sldNum" sz="quarter" idx="5"/>
          </p:nvPr>
        </p:nvSpPr>
        <p:spPr/>
        <p:txBody>
          <a:bodyPr/>
          <a:lstStyle/>
          <a:p>
            <a:fld id="{3FEDD2A1-CC42-44E1-8246-02DD7C240953}" type="slidenum">
              <a:rPr lang="en-GB" smtClean="0"/>
              <a:t>2</a:t>
            </a:fld>
            <a:endParaRPr lang="en-GB"/>
          </a:p>
        </p:txBody>
      </p:sp>
    </p:spTree>
    <p:extLst>
      <p:ext uri="{BB962C8B-B14F-4D97-AF65-F5344CB8AC3E}">
        <p14:creationId xmlns:p14="http://schemas.microsoft.com/office/powerpoint/2010/main" val="148502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to start with the fundamentals and that means having total clarity about why our College exists and what it is we are here to do.  </a:t>
            </a:r>
          </a:p>
          <a:p>
            <a:endParaRPr lang="en-GB" b="1" dirty="0"/>
          </a:p>
          <a:p>
            <a:r>
              <a:rPr lang="en-GB" dirty="0"/>
              <a:t>So, what is our purpose? Screen shows Purpose slide.</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3</a:t>
            </a:fld>
            <a:endParaRPr lang="en-GB"/>
          </a:p>
        </p:txBody>
      </p:sp>
    </p:spTree>
    <p:extLst>
      <p:ext uri="{BB962C8B-B14F-4D97-AF65-F5344CB8AC3E}">
        <p14:creationId xmlns:p14="http://schemas.microsoft.com/office/powerpoint/2010/main" val="168836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the directors and indeed everyone on the SLT is keen to involve as many staff as possible in the process of developing the strategy.</a:t>
            </a:r>
          </a:p>
          <a:p>
            <a:endParaRPr lang="en-GB" dirty="0"/>
          </a:p>
          <a:p>
            <a:r>
              <a:rPr lang="en-GB" dirty="0"/>
              <a:t>This is something that we </a:t>
            </a:r>
            <a:r>
              <a:rPr lang="en-GB" i="1" dirty="0"/>
              <a:t>all</a:t>
            </a:r>
            <a:r>
              <a:rPr lang="en-GB" dirty="0"/>
              <a:t> have to take ownership of.</a:t>
            </a:r>
          </a:p>
          <a:p>
            <a:endParaRPr lang="en-GB" dirty="0"/>
          </a:p>
          <a:p>
            <a:r>
              <a:rPr lang="en-GB" dirty="0"/>
              <a:t>(For information, we invited 175 managers to the engagement presentation and ELT hosted workshops on 15 April. This included Agency, Agreement for Services, NIPs staff etc. ) </a:t>
            </a:r>
          </a:p>
          <a:p>
            <a:endParaRPr lang="en-GB" dirty="0"/>
          </a:p>
          <a:p>
            <a:r>
              <a:rPr lang="en-GB" dirty="0"/>
              <a:t>Managers aren’t in any way excluded from this particular series of engagement events but we are concentrating now on hearing the voices of staff at other levels, regardless of where you work or what contract you might be on.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4</a:t>
            </a:fld>
            <a:endParaRPr lang="en-GB"/>
          </a:p>
        </p:txBody>
      </p:sp>
    </p:spTree>
    <p:extLst>
      <p:ext uri="{BB962C8B-B14F-4D97-AF65-F5344CB8AC3E}">
        <p14:creationId xmlns:p14="http://schemas.microsoft.com/office/powerpoint/2010/main" val="228874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that’s our purpose, then what do we want to achieve; what do we want to be as an organisation, what’s our Vision?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5</a:t>
            </a:fld>
            <a:endParaRPr lang="en-GB"/>
          </a:p>
        </p:txBody>
      </p:sp>
    </p:spTree>
    <p:extLst>
      <p:ext uri="{BB962C8B-B14F-4D97-AF65-F5344CB8AC3E}">
        <p14:creationId xmlns:p14="http://schemas.microsoft.com/office/powerpoint/2010/main" val="320020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three elements form three of our FIVE OBJECTIVES that will inform our strategic direction over the next three years. </a:t>
            </a:r>
          </a:p>
          <a:p>
            <a:endParaRPr lang="en-GB" dirty="0"/>
          </a:p>
          <a:p>
            <a:r>
              <a:rPr lang="en-GB" dirty="0"/>
              <a:t>Each element connects to and underpins the others. </a:t>
            </a:r>
          </a:p>
          <a:p>
            <a:endParaRPr lang="en-GB" b="1" dirty="0"/>
          </a:p>
          <a:p>
            <a:r>
              <a:rPr lang="en-GB" dirty="0"/>
              <a:t>We have our aspirations to be a College of Choice, an Employer of Choice and a Partner of Choice, all wrapped around the learner. </a:t>
            </a:r>
          </a:p>
          <a:p>
            <a:endParaRPr lang="en-GB" dirty="0"/>
          </a:p>
          <a:p>
            <a:r>
              <a:rPr lang="en-GB" dirty="0"/>
              <a:t>These three objectives are supported by a further two.</a:t>
            </a:r>
          </a:p>
          <a:p>
            <a:endParaRPr lang="en-GB" dirty="0"/>
          </a:p>
          <a:p>
            <a:r>
              <a:rPr lang="en-GB" dirty="0"/>
              <a:t>A commitment to be Digital by Design and Sustainable by Nature.</a:t>
            </a:r>
          </a:p>
          <a:p>
            <a:endParaRPr lang="en-GB" dirty="0"/>
          </a:p>
          <a:p>
            <a:r>
              <a:rPr lang="en-GB" dirty="0"/>
              <a:t>You’ll have hear Louise in her video referring to this a looking a little like an Olympics logo.</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6</a:t>
            </a:fld>
            <a:endParaRPr lang="en-GB"/>
          </a:p>
        </p:txBody>
      </p:sp>
    </p:spTree>
    <p:extLst>
      <p:ext uri="{BB962C8B-B14F-4D97-AF65-F5344CB8AC3E}">
        <p14:creationId xmlns:p14="http://schemas.microsoft.com/office/powerpoint/2010/main" val="249560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go through the next part of the presentation, have these questions in mind.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7</a:t>
            </a:fld>
            <a:endParaRPr lang="en-GB"/>
          </a:p>
        </p:txBody>
      </p:sp>
    </p:spTree>
    <p:extLst>
      <p:ext uri="{BB962C8B-B14F-4D97-AF65-F5344CB8AC3E}">
        <p14:creationId xmlns:p14="http://schemas.microsoft.com/office/powerpoint/2010/main" val="151408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have seen Jonathan Heggarty covering this in his video, and you will heard him outline why this Objective is so important. </a:t>
            </a:r>
          </a:p>
          <a:p>
            <a:endParaRPr lang="en-GB" dirty="0"/>
          </a:p>
          <a:p>
            <a:pPr lvl="0"/>
            <a:r>
              <a:rPr lang="en-GB" dirty="0"/>
              <a:t>For a start, it speaks to the very reason why we are here in the first place.</a:t>
            </a:r>
          </a:p>
          <a:p>
            <a:pPr lvl="0"/>
            <a:endParaRPr lang="en-GB" dirty="0"/>
          </a:p>
          <a:p>
            <a:pPr lvl="0"/>
            <a:r>
              <a:rPr lang="en-GB" dirty="0"/>
              <a:t>We are here to provide high quality and valued education and skills to a diverse range of learners. And we are to do this whilst meeting our dual role of delivering the skills needed for economic growth and addressing social and economic inclusion. </a:t>
            </a:r>
          </a:p>
          <a:p>
            <a:r>
              <a:rPr lang="en-GB" dirty="0"/>
              <a:t> </a:t>
            </a:r>
          </a:p>
          <a:p>
            <a:pPr lvl="0"/>
            <a:r>
              <a:rPr lang="en-GB" dirty="0"/>
              <a:t>To be a College of Choice, we must ensure that the programmes we deliver meet the needs of learners, employers and society in general, now and into the future.</a:t>
            </a:r>
          </a:p>
          <a:p>
            <a:r>
              <a:rPr lang="en-GB" dirty="0"/>
              <a:t> </a:t>
            </a:r>
          </a:p>
          <a:p>
            <a:pPr lvl="0"/>
            <a:r>
              <a:rPr lang="en-GB" dirty="0"/>
              <a:t>We have to be agile in the types of courses we offer – responding to what is needed -  and flexible in how we deliver them. And, of course, we also need to make sure we can compete with other providers – e.g. schools and universities. </a:t>
            </a:r>
          </a:p>
          <a:p>
            <a:r>
              <a:rPr lang="en-GB" dirty="0"/>
              <a:t>  </a:t>
            </a:r>
          </a:p>
          <a:p>
            <a:r>
              <a:rPr lang="en-GB" dirty="0"/>
              <a:t>The Actions are all self-explanatory and  of course we are doing many of these already. But is there anything missing? What do we need to get better at doing?</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8</a:t>
            </a:fld>
            <a:endParaRPr lang="en-GB"/>
          </a:p>
        </p:txBody>
      </p:sp>
    </p:spTree>
    <p:extLst>
      <p:ext uri="{BB962C8B-B14F-4D97-AF65-F5344CB8AC3E}">
        <p14:creationId xmlns:p14="http://schemas.microsoft.com/office/powerpoint/2010/main" val="322038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10</a:t>
            </a:fld>
            <a:endParaRPr lang="en-GB"/>
          </a:p>
        </p:txBody>
      </p:sp>
    </p:spTree>
    <p:extLst>
      <p:ext uri="{BB962C8B-B14F-4D97-AF65-F5344CB8AC3E}">
        <p14:creationId xmlns:p14="http://schemas.microsoft.com/office/powerpoint/2010/main" val="3823212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37769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6925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8024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9729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1592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9094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tx1">
                    <a:lumMod val="65000"/>
                    <a:lumOff val="35000"/>
                  </a:schemeClr>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6897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a:xfrm>
            <a:off x="90297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413877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a:xfrm>
            <a:off x="9010650" y="60071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362540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824" y="365125"/>
            <a:ext cx="5410201"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272668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3074" y="365125"/>
            <a:ext cx="6391276"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417361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727112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9574" y="365125"/>
            <a:ext cx="7134225"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352612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1">
                    <a:lumMod val="65000"/>
                    <a:lumOff val="35000"/>
                  </a:schemeClr>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8988"/>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395469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1">
                    <a:lumMod val="65000"/>
                    <a:lumOff val="35000"/>
                  </a:schemeClr>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7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587139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bg1"/>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7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75445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1225"/>
            <a:ext cx="2743200" cy="365125"/>
          </a:xfrm>
        </p:spPr>
        <p:txBody>
          <a:bodyPr/>
          <a:lstStyle/>
          <a:p>
            <a:fld id="{23BE129B-03B9-4646-B671-0CEB0BD5E102}" type="slidenum">
              <a:rPr lang="en-GB" smtClean="0"/>
              <a:t>‹#›</a:t>
            </a:fld>
            <a:endParaRPr lang="en-GB" dirty="0"/>
          </a:p>
        </p:txBody>
      </p:sp>
    </p:spTree>
    <p:extLst>
      <p:ext uri="{BB962C8B-B14F-4D97-AF65-F5344CB8AC3E}">
        <p14:creationId xmlns:p14="http://schemas.microsoft.com/office/powerpoint/2010/main" val="155744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a:solidFill>
                  <a:schemeClr val="tx1">
                    <a:lumMod val="65000"/>
                    <a:lumOff val="35000"/>
                  </a:schemeClr>
                </a:solidFill>
                <a:latin typeface="+mn-lt"/>
              </a:defRPr>
            </a:lvl1pPr>
            <a:lvl2pPr>
              <a:defRPr b="0">
                <a:solidFill>
                  <a:schemeClr val="tx1">
                    <a:lumMod val="65000"/>
                    <a:lumOff val="35000"/>
                  </a:schemeClr>
                </a:solidFill>
                <a:latin typeface="+mn-lt"/>
              </a:defRPr>
            </a:lvl2pPr>
            <a:lvl3pPr>
              <a:defRPr b="0">
                <a:solidFill>
                  <a:schemeClr val="tx1">
                    <a:lumMod val="65000"/>
                    <a:lumOff val="35000"/>
                  </a:schemeClr>
                </a:solidFill>
                <a:latin typeface="+mn-lt"/>
              </a:defRPr>
            </a:lvl3pPr>
            <a:lvl4pPr>
              <a:defRPr b="0">
                <a:solidFill>
                  <a:schemeClr val="tx1">
                    <a:lumMod val="65000"/>
                    <a:lumOff val="35000"/>
                  </a:schemeClr>
                </a:solidFill>
                <a:latin typeface="+mn-lt"/>
              </a:defRPr>
            </a:lvl4pPr>
            <a:lvl5pPr>
              <a:defRPr b="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39225"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74852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13344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bg1"/>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3527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bg1"/>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255426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257338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178855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426311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142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4CF4F-E275-4CB1-98D2-9FDEC101716D}" type="datetimeFigureOut">
              <a:rPr lang="en-GB" smtClean="0"/>
              <a:t>05/06/2025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E129B-03B9-4646-B671-0CEB0BD5E102}" type="slidenum">
              <a:rPr lang="en-GB" smtClean="0"/>
              <a:t>‹#›</a:t>
            </a:fld>
            <a:endParaRPr lang="en-GB"/>
          </a:p>
        </p:txBody>
      </p:sp>
    </p:spTree>
    <p:extLst>
      <p:ext uri="{BB962C8B-B14F-4D97-AF65-F5344CB8AC3E}">
        <p14:creationId xmlns:p14="http://schemas.microsoft.com/office/powerpoint/2010/main" val="137998778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93" r:id="rId3"/>
    <p:sldLayoutId id="2147483650" r:id="rId4"/>
    <p:sldLayoutId id="2147483671" r:id="rId5"/>
    <p:sldLayoutId id="2147483672" r:id="rId6"/>
    <p:sldLayoutId id="2147483688" r:id="rId7"/>
    <p:sldLayoutId id="2147483689" r:id="rId8"/>
    <p:sldLayoutId id="2147483674" r:id="rId9"/>
    <p:sldLayoutId id="2147483676" r:id="rId10"/>
    <p:sldLayoutId id="2147483677" r:id="rId11"/>
    <p:sldLayoutId id="2147483678" r:id="rId12"/>
    <p:sldLayoutId id="2147483690" r:id="rId13"/>
    <p:sldLayoutId id="2147483691" r:id="rId14"/>
    <p:sldLayoutId id="2147483692" r:id="rId15"/>
    <p:sldLayoutId id="2147483652" r:id="rId16"/>
    <p:sldLayoutId id="2147483653" r:id="rId17"/>
    <p:sldLayoutId id="2147483679" r:id="rId18"/>
    <p:sldLayoutId id="2147483680" r:id="rId19"/>
    <p:sldLayoutId id="2147483681" r:id="rId20"/>
    <p:sldLayoutId id="2147483684" r:id="rId21"/>
    <p:sldLayoutId id="2147483687" r:id="rId22"/>
    <p:sldLayoutId id="2147483686" r:id="rId23"/>
    <p:sldLayoutId id="2147483658" r:id="rId24"/>
    <p:sldLayoutId id="2147483659"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belfastmet.ac.uk/eso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dzErW5pTstg" TargetMode="External"/><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youtu.be/n3C72JCdNRk" TargetMode="Externa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hyperlink" Target="https://youtu.be/rjVN-x0w9VY" TargetMode="Externa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hyperlink" Target="https://www.belfastmet.ac.uk/studentwellbeing/" TargetMode="External"/><Relationship Id="rId3" Type="http://schemas.openxmlformats.org/officeDocument/2006/relationships/image" Target="../media/image25.jpg"/><Relationship Id="rId7" Type="http://schemas.openxmlformats.org/officeDocument/2006/relationships/hyperlink" Target="https://www.belfastmet.ac.uk/life-at-the-met/students-support/inclusive-learning-developmen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belfastmet.ac.uk/studentcounselling/" TargetMode="External"/><Relationship Id="rId11" Type="http://schemas.openxmlformats.org/officeDocument/2006/relationships/hyperlink" Target="https://www.belfastmet.ac.uk/studentcriminaldisclosures/" TargetMode="External"/><Relationship Id="rId5" Type="http://schemas.openxmlformats.org/officeDocument/2006/relationships/hyperlink" Target="https://www.belfastmet.ac.uk/life-at-the-met/students-support/student-finance/" TargetMode="External"/><Relationship Id="rId10" Type="http://schemas.openxmlformats.org/officeDocument/2006/relationships/hyperlink" Target="https://www.belfastmet.ac.uk/safeguarding/" TargetMode="External"/><Relationship Id="rId4" Type="http://schemas.openxmlformats.org/officeDocument/2006/relationships/hyperlink" Target="https://www.belfastmet.ac.uk/life-at-the-met/students-support/careers-and-employability/" TargetMode="External"/><Relationship Id="rId9" Type="http://schemas.openxmlformats.org/officeDocument/2006/relationships/hyperlink" Target="https://www.belfastmet.ac.uk/life-at-the-met/students-support/students-un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hyperlink" Target="https://www.cambridgeenglish.org/exams-and-tests/ielts/" TargetMode="External"/><Relationship Id="rId3" Type="http://schemas.openxmlformats.org/officeDocument/2006/relationships/image" Target="../media/image17.jpg"/><Relationship Id="rId7" Type="http://schemas.openxmlformats.org/officeDocument/2006/relationships/hyperlink" Target="https://www.cambridgeenglish.org/exams-and-tests/proficiency/"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www.cambridgeenglish.org/exams-and-tests/advanced/" TargetMode="External"/><Relationship Id="rId5" Type="http://schemas.openxmlformats.org/officeDocument/2006/relationships/hyperlink" Target="https://www.cambridgeenglish.org/exams-and-tests/first/" TargetMode="External"/><Relationship Id="rId4" Type="http://schemas.openxmlformats.org/officeDocument/2006/relationships/hyperlink" Target="https://www.cambridgeenglish.org/exams-and-tests/prelimin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youtu.be/YlYu2-Wa4I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3B48943-ACD0-4E86-8DCF-2AB2BA99CBFB}"/>
              </a:ext>
            </a:extLst>
          </p:cNvPr>
          <p:cNvSpPr>
            <a:spLocks noGrp="1"/>
          </p:cNvSpPr>
          <p:nvPr>
            <p:ph type="ctrTitle"/>
          </p:nvPr>
        </p:nvSpPr>
        <p:spPr/>
        <p:txBody>
          <a:bodyPr/>
          <a:lstStyle/>
          <a:p>
            <a:r>
              <a:rPr lang="en-GB" dirty="0"/>
              <a:t>English as a Foreign Language</a:t>
            </a:r>
          </a:p>
        </p:txBody>
      </p:sp>
      <p:sp>
        <p:nvSpPr>
          <p:cNvPr id="13" name="Subtitle 12">
            <a:extLst>
              <a:ext uri="{FF2B5EF4-FFF2-40B4-BE49-F238E27FC236}">
                <a16:creationId xmlns:a16="http://schemas.microsoft.com/office/drawing/2014/main" id="{103B50B3-6F39-4D6F-A840-01F8A195C927}"/>
              </a:ext>
            </a:extLst>
          </p:cNvPr>
          <p:cNvSpPr>
            <a:spLocks noGrp="1"/>
          </p:cNvSpPr>
          <p:nvPr>
            <p:ph type="subTitle" idx="1"/>
          </p:nvPr>
        </p:nvSpPr>
        <p:spPr>
          <a:xfrm>
            <a:off x="2030897" y="3597275"/>
            <a:ext cx="9144000" cy="2495412"/>
          </a:xfrm>
        </p:spPr>
        <p:txBody>
          <a:bodyPr/>
          <a:lstStyle/>
          <a:p>
            <a:r>
              <a:rPr lang="en-GB" dirty="0">
                <a:solidFill>
                  <a:schemeClr val="bg1"/>
                </a:solidFill>
                <a:hlinkClick r:id="rId4">
                  <a:extLst>
                    <a:ext uri="{A12FA001-AC4F-418D-AE19-62706E023703}">
                      <ahyp:hlinkClr xmlns:ahyp="http://schemas.microsoft.com/office/drawing/2018/hyperlinkcolor" val="tx"/>
                    </a:ext>
                  </a:extLst>
                </a:hlinkClick>
              </a:rPr>
              <a:t>www.belfastmet.ac.uk/esol</a:t>
            </a:r>
            <a:endParaRPr lang="en-GB" dirty="0">
              <a:solidFill>
                <a:schemeClr val="bg1"/>
              </a:solidFill>
            </a:endParaRPr>
          </a:p>
        </p:txBody>
      </p:sp>
      <p:pic>
        <p:nvPicPr>
          <p:cNvPr id="1026" name="Picture 2">
            <a:extLst>
              <a:ext uri="{FF2B5EF4-FFF2-40B4-BE49-F238E27FC236}">
                <a16:creationId xmlns:a16="http://schemas.microsoft.com/office/drawing/2014/main" id="{5FAEB0A0-6B15-4B17-197C-70BBE654A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1516" y="5084625"/>
            <a:ext cx="149701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03C6C72-FB61-FEFD-7FF4-C83508804D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150" y="5588656"/>
            <a:ext cx="1917700" cy="42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7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163190-E61F-494F-B156-4DFFC50D35DE}"/>
              </a:ext>
            </a:extLst>
          </p:cNvPr>
          <p:cNvSpPr>
            <a:spLocks noGrp="1"/>
          </p:cNvSpPr>
          <p:nvPr>
            <p:ph type="title"/>
          </p:nvPr>
        </p:nvSpPr>
        <p:spPr>
          <a:xfrm>
            <a:off x="6096000" y="790159"/>
            <a:ext cx="5711952" cy="1030710"/>
          </a:xfrm>
        </p:spPr>
        <p:txBody>
          <a:bodyPr/>
          <a:lstStyle/>
          <a:p>
            <a:pPr algn="l"/>
            <a:r>
              <a:rPr lang="en-GB" dirty="0">
                <a:solidFill>
                  <a:schemeClr val="tx1">
                    <a:lumMod val="65000"/>
                    <a:lumOff val="35000"/>
                  </a:schemeClr>
                </a:solidFill>
              </a:rPr>
              <a:t>Any questions?</a:t>
            </a:r>
          </a:p>
        </p:txBody>
      </p:sp>
      <p:sp>
        <p:nvSpPr>
          <p:cNvPr id="4" name="Text Placeholder 3">
            <a:extLst>
              <a:ext uri="{FF2B5EF4-FFF2-40B4-BE49-F238E27FC236}">
                <a16:creationId xmlns:a16="http://schemas.microsoft.com/office/drawing/2014/main" id="{8DF6747A-EC9C-4D3E-943E-10C08F672991}"/>
              </a:ext>
            </a:extLst>
          </p:cNvPr>
          <p:cNvSpPr>
            <a:spLocks noGrp="1"/>
          </p:cNvSpPr>
          <p:nvPr>
            <p:ph type="body" idx="1"/>
          </p:nvPr>
        </p:nvSpPr>
        <p:spPr>
          <a:xfrm>
            <a:off x="6986015" y="2740616"/>
            <a:ext cx="5399837" cy="4117384"/>
          </a:xfrm>
        </p:spPr>
        <p:txBody>
          <a:bodyPr>
            <a:normAutofit/>
          </a:bodyPr>
          <a:lstStyle/>
          <a:p>
            <a:pPr algn="l"/>
            <a:r>
              <a:rPr lang="en-GB" dirty="0">
                <a:solidFill>
                  <a:schemeClr val="tx1">
                    <a:lumMod val="65000"/>
                    <a:lumOff val="35000"/>
                  </a:schemeClr>
                </a:solidFill>
              </a:rPr>
              <a:t>Contact us</a:t>
            </a:r>
          </a:p>
          <a:p>
            <a:pPr algn="l"/>
            <a:endParaRPr lang="en-GB" dirty="0">
              <a:solidFill>
                <a:schemeClr val="tx1">
                  <a:lumMod val="65000"/>
                  <a:lumOff val="35000"/>
                </a:schemeClr>
              </a:solidFill>
            </a:endParaRPr>
          </a:p>
          <a:p>
            <a:pPr algn="l"/>
            <a:r>
              <a:rPr lang="en-GB" dirty="0">
                <a:solidFill>
                  <a:schemeClr val="tx1">
                    <a:lumMod val="65000"/>
                    <a:lumOff val="35000"/>
                  </a:schemeClr>
                </a:solidFill>
              </a:rPr>
              <a:t>Phone - </a:t>
            </a:r>
            <a:r>
              <a:rPr lang="en-GB" sz="2000" dirty="0">
                <a:solidFill>
                  <a:schemeClr val="accent4">
                    <a:lumMod val="50000"/>
                  </a:schemeClr>
                </a:solidFill>
                <a:effectLst/>
                <a:latin typeface="Arial" panose="020B0604020202020204" pitchFamily="34" charset="0"/>
                <a:ea typeface="Arial" panose="020B0604020202020204" pitchFamily="34" charset="0"/>
              </a:rPr>
              <a:t>028 9026 5496</a:t>
            </a:r>
            <a:endParaRPr lang="en-GB" sz="2000" dirty="0">
              <a:solidFill>
                <a:schemeClr val="accent4">
                  <a:lumMod val="50000"/>
                </a:schemeClr>
              </a:solidFill>
            </a:endParaRPr>
          </a:p>
          <a:p>
            <a:pPr algn="l"/>
            <a:endParaRPr lang="en-GB" dirty="0">
              <a:solidFill>
                <a:schemeClr val="tx1">
                  <a:lumMod val="65000"/>
                  <a:lumOff val="35000"/>
                </a:schemeClr>
              </a:solidFill>
            </a:endParaRPr>
          </a:p>
          <a:p>
            <a:pPr algn="l"/>
            <a:r>
              <a:rPr lang="en-GB" dirty="0">
                <a:solidFill>
                  <a:schemeClr val="tx1">
                    <a:lumMod val="65000"/>
                    <a:lumOff val="35000"/>
                  </a:schemeClr>
                </a:solidFill>
              </a:rPr>
              <a:t>Email - </a:t>
            </a:r>
            <a:r>
              <a:rPr lang="en-GB" sz="2000" dirty="0">
                <a:solidFill>
                  <a:schemeClr val="accent4">
                    <a:lumMod val="50000"/>
                  </a:schemeClr>
                </a:solidFill>
                <a:effectLst/>
                <a:latin typeface="Arial" panose="020B0604020202020204" pitchFamily="34" charset="0"/>
                <a:ea typeface="Arial" panose="020B0604020202020204" pitchFamily="34" charset="0"/>
              </a:rPr>
              <a:t>ESOL@belfastmet.ac.uk</a:t>
            </a:r>
            <a:endParaRPr lang="en-GB" sz="2000" dirty="0">
              <a:solidFill>
                <a:schemeClr val="accent4">
                  <a:lumMod val="50000"/>
                </a:schemeClr>
              </a:solidFill>
            </a:endParaRPr>
          </a:p>
          <a:p>
            <a:pPr algn="l"/>
            <a:endParaRPr lang="en-GB" dirty="0">
              <a:solidFill>
                <a:schemeClr val="tx1">
                  <a:lumMod val="65000"/>
                  <a:lumOff val="35000"/>
                </a:schemeClr>
              </a:solidFill>
            </a:endParaRPr>
          </a:p>
        </p:txBody>
      </p:sp>
    </p:spTree>
    <p:extLst>
      <p:ext uri="{BB962C8B-B14F-4D97-AF65-F5344CB8AC3E}">
        <p14:creationId xmlns:p14="http://schemas.microsoft.com/office/powerpoint/2010/main" val="239959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Thank You</a:t>
            </a:r>
          </a:p>
        </p:txBody>
      </p:sp>
    </p:spTree>
    <p:extLst>
      <p:ext uri="{BB962C8B-B14F-4D97-AF65-F5344CB8AC3E}">
        <p14:creationId xmlns:p14="http://schemas.microsoft.com/office/powerpoint/2010/main" val="110673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38872" y="664653"/>
            <a:ext cx="4209288" cy="1325563"/>
          </a:xfrm>
        </p:spPr>
        <p:txBody>
          <a:bodyPr/>
          <a:lstStyle/>
          <a:p>
            <a:r>
              <a:rPr lang="en-GB" dirty="0"/>
              <a:t>Contents</a:t>
            </a:r>
          </a:p>
        </p:txBody>
      </p:sp>
      <p:sp>
        <p:nvSpPr>
          <p:cNvPr id="3" name="Content Placeholder 2"/>
          <p:cNvSpPr>
            <a:spLocks noGrp="1"/>
          </p:cNvSpPr>
          <p:nvPr>
            <p:ph idx="4294967295"/>
          </p:nvPr>
        </p:nvSpPr>
        <p:spPr>
          <a:xfrm>
            <a:off x="7738872" y="1485391"/>
            <a:ext cx="4453128" cy="5206111"/>
          </a:xfrm>
        </p:spPr>
        <p:txBody>
          <a:bodyPr>
            <a:normAutofit/>
          </a:bodyPr>
          <a:lstStyle/>
          <a:p>
            <a:pPr marL="0" indent="0">
              <a:lnSpc>
                <a:spcPts val="1215"/>
              </a:lnSpc>
              <a:buNone/>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69900">
              <a:tabLst>
                <a:tab pos="1117600" algn="l"/>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ffectLst/>
                <a:ea typeface="Arial" panose="020B0604020202020204" pitchFamily="34" charset="0"/>
                <a:cs typeface="Arial" panose="020B0604020202020204" pitchFamily="34" charset="0"/>
              </a:rPr>
              <a:t>Welcome. .	.	.	.	.	.	.	.	.	.	.	.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03</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295400" algn="l"/>
                <a:tab pos="1409700" algn="l"/>
                <a:tab pos="1536700" algn="l"/>
                <a:tab pos="1651000" algn="l"/>
                <a:tab pos="1765300" algn="l"/>
                <a:tab pos="1892300" algn="l"/>
                <a:tab pos="2006600" algn="l"/>
                <a:tab pos="2133600" algn="l"/>
                <a:tab pos="2247900" algn="l"/>
                <a:tab pos="2374900" algn="l"/>
                <a:tab pos="2489200" algn="l"/>
                <a:tab pos="2616200" algn="l"/>
                <a:tab pos="2730500" algn="l"/>
                <a:tab pos="2857500" algn="l"/>
                <a:tab pos="2971800" algn="l"/>
                <a:tab pos="3086100" algn="l"/>
                <a:tab pos="3213100" algn="l"/>
                <a:tab pos="3327400" algn="l"/>
                <a:tab pos="3454400" algn="l"/>
                <a:tab pos="3568700" algn="l"/>
                <a:tab pos="3695700" algn="l"/>
              </a:tabLst>
            </a:pPr>
            <a:r>
              <a:rPr lang="en-GB" sz="1800" b="1" dirty="0">
                <a:solidFill>
                  <a:srgbClr val="00001E"/>
                </a:solidFill>
                <a:effectLst/>
                <a:ea typeface="Arial" panose="020B0604020202020204" pitchFamily="34" charset="0"/>
                <a:cs typeface="Arial" panose="020B0604020202020204" pitchFamily="34" charset="0"/>
              </a:rPr>
              <a:t>Our Facilities. .	.	.	.	.	.	.	.	.	.	.	.	.	.	.	.	. 04</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Arial" panose="020B0604020202020204" pitchFamily="34" charset="0"/>
                <a:cs typeface="Arial" panose="020B0604020202020204" pitchFamily="34" charset="0"/>
              </a:rPr>
              <a:t>Support Services</a:t>
            </a:r>
            <a:r>
              <a:rPr lang="en-GB" sz="1800" b="1" dirty="0">
                <a:solidFill>
                  <a:srgbClr val="00001E"/>
                </a:solidFill>
                <a:effectLst/>
                <a:ea typeface="Arial" panose="020B0604020202020204" pitchFamily="34" charset="0"/>
                <a:cs typeface="Arial" panose="020B0604020202020204" pitchFamily="34" charset="0"/>
              </a:rPr>
              <a:t>. .	.	.	.	.	.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05</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2082800" algn="l"/>
                <a:tab pos="2197100" algn="l"/>
                <a:tab pos="2324100" algn="l"/>
                <a:tab pos="2438400" algn="l"/>
                <a:tab pos="2565400" algn="l"/>
                <a:tab pos="2679700" algn="l"/>
                <a:tab pos="2806700" algn="l"/>
                <a:tab pos="2921000" algn="l"/>
                <a:tab pos="3048000" algn="l"/>
                <a:tab pos="3162300" algn="l"/>
                <a:tab pos="3289300" algn="l"/>
                <a:tab pos="3403600" algn="l"/>
                <a:tab pos="3517900" algn="l"/>
                <a:tab pos="3644900" algn="l"/>
                <a:tab pos="3784600" algn="l"/>
              </a:tabLst>
            </a:pPr>
            <a:r>
              <a:rPr lang="en-GB" sz="1800" b="1" dirty="0">
                <a:solidFill>
                  <a:srgbClr val="00001E"/>
                </a:solidFill>
                <a:effectLst/>
                <a:ea typeface="Arial" panose="020B0604020202020204" pitchFamily="34" charset="0"/>
                <a:cs typeface="Arial" panose="020B0604020202020204" pitchFamily="34" charset="0"/>
              </a:rPr>
              <a:t>International Tuition Fees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06</a:t>
            </a:r>
            <a:endParaRPr lang="en-GB" sz="1800" b="1" dirty="0">
              <a:effectLst/>
              <a:ea typeface="Calibri" panose="020F0502020204030204" pitchFamily="34" charset="0"/>
              <a:cs typeface="Arial" panose="020B0604020202020204" pitchFamily="34" charset="0"/>
            </a:endParaRPr>
          </a:p>
          <a:p>
            <a:pPr marL="0" indent="0">
              <a:lnSpc>
                <a:spcPts val="650"/>
              </a:lnSpc>
              <a:buNone/>
            </a:pPr>
            <a:endParaRPr lang="en-GB" sz="1800" b="1" dirty="0">
              <a:effectLst/>
              <a:ea typeface="Calibri" panose="020F0502020204030204" pitchFamily="34" charset="0"/>
              <a:cs typeface="Arial" panose="020B0604020202020204" pitchFamily="34" charset="0"/>
            </a:endParaRPr>
          </a:p>
          <a:p>
            <a:pPr marL="469900">
              <a:tabLst>
                <a:tab pos="1054100" algn="l"/>
                <a:tab pos="1168400" algn="l"/>
                <a:tab pos="1295400" algn="l"/>
                <a:tab pos="1409700" algn="l"/>
                <a:tab pos="1536700" algn="l"/>
                <a:tab pos="1651000" algn="l"/>
                <a:tab pos="1765300" algn="l"/>
                <a:tab pos="1892300" algn="l"/>
                <a:tab pos="2006600" algn="l"/>
                <a:tab pos="2133600" algn="l"/>
                <a:tab pos="2247900" algn="l"/>
                <a:tab pos="2374900" algn="l"/>
                <a:tab pos="2489200" algn="l"/>
                <a:tab pos="2616200" algn="l"/>
                <a:tab pos="2730500" algn="l"/>
                <a:tab pos="2857500" algn="l"/>
                <a:tab pos="2971800" algn="l"/>
                <a:tab pos="3086100" algn="l"/>
                <a:tab pos="3213100" algn="l"/>
                <a:tab pos="3327400" algn="l"/>
                <a:tab pos="3454400" algn="l"/>
                <a:tab pos="3568700" algn="l"/>
                <a:tab pos="3695700" algn="l"/>
              </a:tabLst>
            </a:pPr>
            <a:r>
              <a:rPr lang="en-GB" sz="1800" b="1" dirty="0">
                <a:solidFill>
                  <a:srgbClr val="00001E"/>
                </a:solidFill>
                <a:effectLst/>
                <a:ea typeface="Arial" panose="020B0604020202020204" pitchFamily="34" charset="0"/>
                <a:cs typeface="Arial" panose="020B0604020202020204" pitchFamily="34" charset="0"/>
              </a:rPr>
              <a:t>Courses . . .	.	.	.	.	.	.	.	.	.	.	.	.	.	.	.	. 	.	.  07</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Calibri" panose="020F0502020204030204" pitchFamily="34" charset="0"/>
                <a:cs typeface="Arial" panose="020B0604020202020204" pitchFamily="34" charset="0"/>
              </a:rPr>
              <a:t>Case Studies . . . . </a:t>
            </a:r>
            <a:r>
              <a:rPr lang="en-GB" sz="1800" b="1" dirty="0">
                <a:solidFill>
                  <a:srgbClr val="00001E"/>
                </a:solidFill>
                <a:effectLst/>
                <a:ea typeface="Arial" panose="020B0604020202020204" pitchFamily="34" charset="0"/>
                <a:cs typeface="Arial" panose="020B0604020202020204" pitchFamily="34" charset="0"/>
              </a:rPr>
              <a:t>	.	.	.	.	.	.	.	.	.	.	.	.  08-09</a:t>
            </a: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endParaRPr lang="en-GB" sz="1800" b="1" dirty="0">
              <a:solidFill>
                <a:srgbClr val="00001E"/>
              </a:solidFill>
              <a:ea typeface="Calibri" panose="020F0502020204030204" pitchFamily="34" charset="0"/>
              <a:cs typeface="Arial" panose="020B0604020202020204" pitchFamily="34" charset="0"/>
            </a:endParaRP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Calibri" panose="020F0502020204030204" pitchFamily="34" charset="0"/>
                <a:cs typeface="Arial" panose="020B0604020202020204" pitchFamily="34" charset="0"/>
              </a:rPr>
              <a:t>Contact us  . . . . . </a:t>
            </a:r>
            <a:r>
              <a:rPr lang="en-GB" sz="1800" b="1" dirty="0">
                <a:solidFill>
                  <a:srgbClr val="00001E"/>
                </a:solidFill>
                <a:effectLst/>
                <a:ea typeface="Arial" panose="020B0604020202020204" pitchFamily="34" charset="0"/>
                <a:cs typeface="Arial" panose="020B0604020202020204" pitchFamily="34" charset="0"/>
              </a:rPr>
              <a:t>. 	.	.	.	.	.	.	.	.	.	.	.	.  </a:t>
            </a:r>
            <a:r>
              <a:rPr lang="en-GB" sz="1800" b="1">
                <a:solidFill>
                  <a:srgbClr val="00001E"/>
                </a:solidFill>
                <a:ea typeface="Arial" panose="020B0604020202020204" pitchFamily="34" charset="0"/>
                <a:cs typeface="Arial" panose="020B0604020202020204" pitchFamily="34" charset="0"/>
              </a:rPr>
              <a:t>10</a:t>
            </a:r>
            <a:endParaRPr lang="en-GB" sz="1800" b="1" dirty="0">
              <a:effectLst/>
              <a:ea typeface="Calibri" panose="020F0502020204030204" pitchFamily="34" charset="0"/>
              <a:cs typeface="Arial" panose="020B0604020202020204" pitchFamily="34" charset="0"/>
            </a:endParaRPr>
          </a:p>
          <a:p>
            <a:pPr marL="0" indent="0">
              <a:buNone/>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val="366633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BC3083-908C-45DA-A538-E1521413F1F8}"/>
              </a:ext>
            </a:extLst>
          </p:cNvPr>
          <p:cNvSpPr>
            <a:spLocks noGrp="1"/>
          </p:cNvSpPr>
          <p:nvPr>
            <p:ph type="body" idx="1"/>
          </p:nvPr>
        </p:nvSpPr>
        <p:spPr>
          <a:xfrm>
            <a:off x="838200" y="3138167"/>
            <a:ext cx="10515600" cy="1500187"/>
          </a:xfrm>
        </p:spPr>
        <p:txBody>
          <a:bodyPr anchor="ctr">
            <a:noAutofit/>
          </a:bodyPr>
          <a:lstStyle/>
          <a:p>
            <a:pPr algn="l"/>
            <a:r>
              <a:rPr lang="en-GB" sz="1800" dirty="0">
                <a:solidFill>
                  <a:schemeClr val="tx1">
                    <a:lumMod val="65000"/>
                    <a:lumOff val="35000"/>
                  </a:schemeClr>
                </a:solidFill>
              </a:rPr>
              <a:t>Welcome</a:t>
            </a:r>
          </a:p>
          <a:p>
            <a:pPr algn="l"/>
            <a:endParaRPr lang="en-GB" sz="1200" dirty="0">
              <a:solidFill>
                <a:schemeClr val="tx1">
                  <a:lumMod val="65000"/>
                  <a:lumOff val="35000"/>
                </a:schemeClr>
              </a:solidFill>
            </a:endParaRPr>
          </a:p>
          <a:p>
            <a:pPr algn="l"/>
            <a:r>
              <a:rPr lang="en-GB" sz="1200" b="0" i="1" dirty="0">
                <a:solidFill>
                  <a:schemeClr val="tx1">
                    <a:lumMod val="65000"/>
                    <a:lumOff val="35000"/>
                  </a:schemeClr>
                </a:solidFill>
              </a:rPr>
              <a:t>“We take great pride in providing first class training and education and we are confident that Belfast Met will be the right choice for you. Many teaching staff within the centre are experienced and have in-depth knowledge of a wide variety of teaching methods. We are proud of our relaxed and supportive learning environment where you will be made to feel comfortable learning a new language or improving the language skills which you have already acquired.</a:t>
            </a:r>
          </a:p>
          <a:p>
            <a:pPr algn="l"/>
            <a:r>
              <a:rPr lang="en-GB" sz="1200" b="0" i="1" dirty="0">
                <a:solidFill>
                  <a:schemeClr val="tx1">
                    <a:lumMod val="65000"/>
                    <a:lumOff val="35000"/>
                  </a:schemeClr>
                </a:solidFill>
              </a:rPr>
              <a:t>Belfast Met is committed to excellence in every way. We pride ourselves on providing a complete student experience - in addition to a varied curriculum offering, we nurture your personal development and have a wide range of support services to assist you upon your educational journey.</a:t>
            </a:r>
          </a:p>
          <a:p>
            <a:pPr algn="l"/>
            <a:r>
              <a:rPr lang="en-GB" sz="1200" b="0" i="1" dirty="0">
                <a:solidFill>
                  <a:schemeClr val="tx1">
                    <a:lumMod val="65000"/>
                    <a:lumOff val="35000"/>
                  </a:schemeClr>
                </a:solidFill>
              </a:rPr>
              <a:t>All of our tutors have a passion for languages and foreign cultures and will create opportunities to share this with you, should you decide to join us.”</a:t>
            </a:r>
            <a:endParaRPr lang="en-GB" sz="1200" b="0" i="1" dirty="0">
              <a:solidFill>
                <a:schemeClr val="tx1">
                  <a:lumMod val="65000"/>
                  <a:lumOff val="35000"/>
                </a:schemeClr>
              </a:solidFill>
              <a:ea typeface="Calibri"/>
              <a:cs typeface="Calibri"/>
            </a:endParaRPr>
          </a:p>
          <a:p>
            <a:pPr algn="l"/>
            <a:endParaRPr lang="en-GB" sz="1200" dirty="0">
              <a:solidFill>
                <a:schemeClr val="tx1">
                  <a:lumMod val="65000"/>
                  <a:lumOff val="35000"/>
                </a:schemeClr>
              </a:solidFill>
            </a:endParaRPr>
          </a:p>
          <a:p>
            <a:pPr algn="l"/>
            <a:r>
              <a:rPr lang="en-GB" sz="1200" dirty="0">
                <a:solidFill>
                  <a:schemeClr val="tx1">
                    <a:lumMod val="65000"/>
                    <a:lumOff val="35000"/>
                  </a:schemeClr>
                </a:solidFill>
                <a:ea typeface="Calibri"/>
                <a:cs typeface="Calibri"/>
              </a:rPr>
              <a:t>Damien Duffy</a:t>
            </a:r>
          </a:p>
          <a:p>
            <a:pPr algn="l"/>
            <a:r>
              <a:rPr lang="en-GB" sz="1200" dirty="0">
                <a:solidFill>
                  <a:schemeClr val="tx1">
                    <a:lumMod val="65000"/>
                    <a:lumOff val="35000"/>
                  </a:schemeClr>
                </a:solidFill>
              </a:rPr>
              <a:t>Principal and Chief Executive (Interim)</a:t>
            </a:r>
            <a:endParaRPr lang="en-GB" sz="1200" dirty="0">
              <a:solidFill>
                <a:schemeClr val="tx1">
                  <a:lumMod val="65000"/>
                  <a:lumOff val="35000"/>
                </a:schemeClr>
              </a:solidFill>
              <a:ea typeface="Calibri"/>
              <a:cs typeface="Calibri"/>
            </a:endParaRPr>
          </a:p>
          <a:p>
            <a:pPr algn="l"/>
            <a:endParaRPr lang="en-GB" sz="1200" dirty="0">
              <a:solidFill>
                <a:schemeClr val="tx1">
                  <a:lumMod val="65000"/>
                  <a:lumOff val="35000"/>
                </a:schemeClr>
              </a:solidFill>
            </a:endParaRPr>
          </a:p>
          <a:p>
            <a:pPr algn="l"/>
            <a:r>
              <a:rPr lang="en-GB" sz="1200" b="0" i="1" dirty="0">
                <a:solidFill>
                  <a:schemeClr val="tx1">
                    <a:lumMod val="65000"/>
                    <a:lumOff val="35000"/>
                  </a:schemeClr>
                </a:solidFill>
              </a:rPr>
              <a:t>“Belfast Metropolitan College is the largest college in Northern Ireland. We have a long history of providing English language courses in Belfast and are proud to have been accredited by the British Council for the teaching of English since 2010.</a:t>
            </a:r>
          </a:p>
          <a:p>
            <a:pPr algn="l"/>
            <a:r>
              <a:rPr lang="en-GB" sz="1200" b="0" i="1" dirty="0">
                <a:solidFill>
                  <a:schemeClr val="tx1">
                    <a:lumMod val="65000"/>
                    <a:lumOff val="35000"/>
                  </a:schemeClr>
                </a:solidFill>
              </a:rPr>
              <a:t>We provide a variety of part-time English Language courses leading to international qualifications such as PET, FCE, CAE and CPE. We also provide IELTS Academic Preparation courses. Class sizes are set at a maximum of 20, although actual class sizes are often lower. Our campuses are well-equipped with interactive whiteboards and audio equipment to provide you with the best possible learning experience.</a:t>
            </a:r>
          </a:p>
          <a:p>
            <a:pPr algn="l"/>
            <a:r>
              <a:rPr lang="en-GB" sz="1200" b="0" i="1" dirty="0">
                <a:solidFill>
                  <a:schemeClr val="tx1">
                    <a:lumMod val="65000"/>
                    <a:lumOff val="35000"/>
                  </a:schemeClr>
                </a:solidFill>
              </a:rPr>
              <a:t>Our enthusiastic, dedicated teachers have experience of teaching both locally and internationally, and many of our teachers have postgraduate level qualifications in teaching English.”</a:t>
            </a:r>
          </a:p>
          <a:p>
            <a:pPr algn="l"/>
            <a:endParaRPr lang="en-GB" sz="1200" dirty="0">
              <a:solidFill>
                <a:schemeClr val="tx1">
                  <a:lumMod val="65000"/>
                  <a:lumOff val="35000"/>
                </a:schemeClr>
              </a:solidFill>
            </a:endParaRPr>
          </a:p>
          <a:p>
            <a:pPr algn="l"/>
            <a:r>
              <a:rPr lang="en-GB" sz="1200" dirty="0">
                <a:solidFill>
                  <a:schemeClr val="tx1">
                    <a:lumMod val="65000"/>
                    <a:lumOff val="35000"/>
                  </a:schemeClr>
                </a:solidFill>
              </a:rPr>
              <a:t>Tere McBurney</a:t>
            </a:r>
          </a:p>
          <a:p>
            <a:pPr algn="l"/>
            <a:r>
              <a:rPr lang="en-GB" sz="1200" dirty="0">
                <a:solidFill>
                  <a:schemeClr val="tx1">
                    <a:lumMod val="65000"/>
                    <a:lumOff val="35000"/>
                  </a:schemeClr>
                </a:solidFill>
              </a:rPr>
              <a:t>Curriculum Area Manager</a:t>
            </a:r>
          </a:p>
          <a:p>
            <a:pPr algn="l"/>
            <a:r>
              <a:rPr lang="en-GB" sz="1000" dirty="0">
                <a:solidFill>
                  <a:schemeClr val="tx1">
                    <a:lumMod val="65000"/>
                    <a:lumOff val="35000"/>
                  </a:schemeClr>
                </a:solidFill>
              </a:rPr>
              <a:t> </a:t>
            </a:r>
          </a:p>
          <a:p>
            <a:pPr algn="l"/>
            <a:endParaRPr lang="en-GB" sz="1000" dirty="0">
              <a:solidFill>
                <a:schemeClr val="tx1">
                  <a:lumMod val="65000"/>
                  <a:lumOff val="35000"/>
                </a:schemeClr>
              </a:solidFill>
            </a:endParaRPr>
          </a:p>
          <a:p>
            <a:pPr algn="l"/>
            <a:r>
              <a:rPr lang="en-GB" sz="1000" dirty="0" err="1">
                <a:solidFill>
                  <a:schemeClr val="tx1">
                    <a:lumMod val="65000"/>
                    <a:lumOff val="35000"/>
                  </a:schemeClr>
                </a:solidFill>
              </a:rPr>
              <a:t>ext</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271441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82654C-41EC-4294-A25E-932A992E6E3F}"/>
              </a:ext>
            </a:extLst>
          </p:cNvPr>
          <p:cNvSpPr>
            <a:spLocks noGrp="1"/>
          </p:cNvSpPr>
          <p:nvPr>
            <p:ph type="title"/>
          </p:nvPr>
        </p:nvSpPr>
        <p:spPr/>
        <p:txBody>
          <a:bodyPr/>
          <a:lstStyle/>
          <a:p>
            <a:pPr algn="ctr"/>
            <a:r>
              <a:rPr lang="en-GB" dirty="0"/>
              <a:t>Our Campuses</a:t>
            </a:r>
          </a:p>
        </p:txBody>
      </p:sp>
      <p:pic>
        <p:nvPicPr>
          <p:cNvPr id="11" name="Content Placeholder 10">
            <a:hlinkClick r:id="rId4"/>
            <a:extLst>
              <a:ext uri="{FF2B5EF4-FFF2-40B4-BE49-F238E27FC236}">
                <a16:creationId xmlns:a16="http://schemas.microsoft.com/office/drawing/2014/main" id="{C7B86B38-80C2-6626-B64E-E2A4F7ED10F3}"/>
              </a:ext>
            </a:extLst>
          </p:cNvPr>
          <p:cNvPicPr>
            <a:picLocks noGrp="1" noChangeAspect="1"/>
          </p:cNvPicPr>
          <p:nvPr>
            <p:ph sz="half" idx="1"/>
          </p:nvPr>
        </p:nvPicPr>
        <p:blipFill>
          <a:blip r:embed="rId5"/>
          <a:stretch>
            <a:fillRect/>
          </a:stretch>
        </p:blipFill>
        <p:spPr>
          <a:xfrm>
            <a:off x="1066801" y="1333256"/>
            <a:ext cx="3524249" cy="2338992"/>
          </a:xfrm>
        </p:spPr>
      </p:pic>
      <p:pic>
        <p:nvPicPr>
          <p:cNvPr id="15" name="Picture 14">
            <a:hlinkClick r:id="rId6"/>
            <a:extLst>
              <a:ext uri="{FF2B5EF4-FFF2-40B4-BE49-F238E27FC236}">
                <a16:creationId xmlns:a16="http://schemas.microsoft.com/office/drawing/2014/main" id="{F4FE3032-5729-4755-14A6-946B0E2245C7}"/>
              </a:ext>
            </a:extLst>
          </p:cNvPr>
          <p:cNvPicPr>
            <a:picLocks noChangeAspect="1"/>
          </p:cNvPicPr>
          <p:nvPr/>
        </p:nvPicPr>
        <p:blipFill>
          <a:blip r:embed="rId7"/>
          <a:stretch>
            <a:fillRect/>
          </a:stretch>
        </p:blipFill>
        <p:spPr>
          <a:xfrm>
            <a:off x="7421806" y="1358904"/>
            <a:ext cx="3524249" cy="2316974"/>
          </a:xfrm>
          <a:prstGeom prst="rect">
            <a:avLst/>
          </a:prstGeom>
        </p:spPr>
      </p:pic>
      <p:pic>
        <p:nvPicPr>
          <p:cNvPr id="21" name="Picture 20">
            <a:hlinkClick r:id="rId8"/>
            <a:extLst>
              <a:ext uri="{FF2B5EF4-FFF2-40B4-BE49-F238E27FC236}">
                <a16:creationId xmlns:a16="http://schemas.microsoft.com/office/drawing/2014/main" id="{EC8695E0-3EAE-987D-F11B-0E70143E0EF5}"/>
              </a:ext>
            </a:extLst>
          </p:cNvPr>
          <p:cNvPicPr>
            <a:picLocks noChangeAspect="1"/>
          </p:cNvPicPr>
          <p:nvPr/>
        </p:nvPicPr>
        <p:blipFill>
          <a:blip r:embed="rId9"/>
          <a:stretch>
            <a:fillRect/>
          </a:stretch>
        </p:blipFill>
        <p:spPr>
          <a:xfrm>
            <a:off x="1066801" y="4041580"/>
            <a:ext cx="3524248" cy="2307396"/>
          </a:xfrm>
          <a:prstGeom prst="rect">
            <a:avLst/>
          </a:prstGeom>
        </p:spPr>
      </p:pic>
      <p:pic>
        <p:nvPicPr>
          <p:cNvPr id="23" name="Picture 22">
            <a:extLst>
              <a:ext uri="{FF2B5EF4-FFF2-40B4-BE49-F238E27FC236}">
                <a16:creationId xmlns:a16="http://schemas.microsoft.com/office/drawing/2014/main" id="{A220426A-3D2E-6F31-C1F7-300F722CF533}"/>
              </a:ext>
            </a:extLst>
          </p:cNvPr>
          <p:cNvPicPr>
            <a:picLocks noChangeAspect="1"/>
          </p:cNvPicPr>
          <p:nvPr/>
        </p:nvPicPr>
        <p:blipFill>
          <a:blip r:embed="rId10"/>
          <a:stretch>
            <a:fillRect/>
          </a:stretch>
        </p:blipFill>
        <p:spPr>
          <a:xfrm>
            <a:off x="7476890" y="4032002"/>
            <a:ext cx="3469165" cy="2316974"/>
          </a:xfrm>
          <a:prstGeom prst="rect">
            <a:avLst/>
          </a:prstGeom>
        </p:spPr>
      </p:pic>
      <p:sp>
        <p:nvSpPr>
          <p:cNvPr id="25" name="TextBox 24">
            <a:extLst>
              <a:ext uri="{FF2B5EF4-FFF2-40B4-BE49-F238E27FC236}">
                <a16:creationId xmlns:a16="http://schemas.microsoft.com/office/drawing/2014/main" id="{5698D39D-0434-A19B-5108-026F64C25D67}"/>
              </a:ext>
            </a:extLst>
          </p:cNvPr>
          <p:cNvSpPr txBox="1"/>
          <p:nvPr/>
        </p:nvSpPr>
        <p:spPr>
          <a:xfrm>
            <a:off x="1066801" y="3672248"/>
            <a:ext cx="3524248" cy="369332"/>
          </a:xfrm>
          <a:prstGeom prst="rect">
            <a:avLst/>
          </a:prstGeom>
          <a:noFill/>
        </p:spPr>
        <p:txBody>
          <a:bodyPr wrap="square" rtlCol="0">
            <a:spAutoFit/>
          </a:bodyPr>
          <a:lstStyle/>
          <a:p>
            <a:r>
              <a:rPr lang="en-GB" dirty="0"/>
              <a:t>Titanic Quarter</a:t>
            </a:r>
          </a:p>
        </p:txBody>
      </p:sp>
      <p:sp>
        <p:nvSpPr>
          <p:cNvPr id="26" name="TextBox 25">
            <a:extLst>
              <a:ext uri="{FF2B5EF4-FFF2-40B4-BE49-F238E27FC236}">
                <a16:creationId xmlns:a16="http://schemas.microsoft.com/office/drawing/2014/main" id="{3B6F3CBD-7894-FA0E-D0CB-6F0CFEFDE48C}"/>
              </a:ext>
            </a:extLst>
          </p:cNvPr>
          <p:cNvSpPr txBox="1"/>
          <p:nvPr/>
        </p:nvSpPr>
        <p:spPr>
          <a:xfrm>
            <a:off x="7421806" y="3672248"/>
            <a:ext cx="3524248" cy="369332"/>
          </a:xfrm>
          <a:prstGeom prst="rect">
            <a:avLst/>
          </a:prstGeom>
          <a:noFill/>
        </p:spPr>
        <p:txBody>
          <a:bodyPr wrap="square" rtlCol="0">
            <a:spAutoFit/>
          </a:bodyPr>
          <a:lstStyle/>
          <a:p>
            <a:r>
              <a:rPr lang="en-GB" dirty="0"/>
              <a:t>Millfield</a:t>
            </a:r>
          </a:p>
        </p:txBody>
      </p:sp>
      <p:sp>
        <p:nvSpPr>
          <p:cNvPr id="27" name="TextBox 26">
            <a:extLst>
              <a:ext uri="{FF2B5EF4-FFF2-40B4-BE49-F238E27FC236}">
                <a16:creationId xmlns:a16="http://schemas.microsoft.com/office/drawing/2014/main" id="{24CC6F7E-181D-4FBC-A022-C9F755B10D9E}"/>
              </a:ext>
            </a:extLst>
          </p:cNvPr>
          <p:cNvSpPr txBox="1"/>
          <p:nvPr/>
        </p:nvSpPr>
        <p:spPr>
          <a:xfrm>
            <a:off x="1066800" y="6348976"/>
            <a:ext cx="3524248" cy="369332"/>
          </a:xfrm>
          <a:prstGeom prst="rect">
            <a:avLst/>
          </a:prstGeom>
          <a:noFill/>
        </p:spPr>
        <p:txBody>
          <a:bodyPr wrap="square" rtlCol="0">
            <a:spAutoFit/>
          </a:bodyPr>
          <a:lstStyle/>
          <a:p>
            <a:r>
              <a:rPr lang="en-GB" dirty="0"/>
              <a:t>E3</a:t>
            </a:r>
          </a:p>
        </p:txBody>
      </p:sp>
      <p:sp>
        <p:nvSpPr>
          <p:cNvPr id="28" name="TextBox 27">
            <a:extLst>
              <a:ext uri="{FF2B5EF4-FFF2-40B4-BE49-F238E27FC236}">
                <a16:creationId xmlns:a16="http://schemas.microsoft.com/office/drawing/2014/main" id="{6FE4F518-BD8F-5959-126A-A2FC7F570E1B}"/>
              </a:ext>
            </a:extLst>
          </p:cNvPr>
          <p:cNvSpPr txBox="1"/>
          <p:nvPr/>
        </p:nvSpPr>
        <p:spPr>
          <a:xfrm>
            <a:off x="7476889" y="6348976"/>
            <a:ext cx="3469165" cy="369332"/>
          </a:xfrm>
          <a:prstGeom prst="rect">
            <a:avLst/>
          </a:prstGeom>
          <a:noFill/>
        </p:spPr>
        <p:txBody>
          <a:bodyPr wrap="square" rtlCol="0">
            <a:spAutoFit/>
          </a:bodyPr>
          <a:lstStyle/>
          <a:p>
            <a:r>
              <a:rPr lang="en-GB" dirty="0"/>
              <a:t>Castlereagh</a:t>
            </a:r>
          </a:p>
        </p:txBody>
      </p:sp>
    </p:spTree>
    <p:extLst>
      <p:ext uri="{BB962C8B-B14F-4D97-AF65-F5344CB8AC3E}">
        <p14:creationId xmlns:p14="http://schemas.microsoft.com/office/powerpoint/2010/main" val="95118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2EA7D-8447-4D0B-A459-4E13E8B71FE9}"/>
              </a:ext>
            </a:extLst>
          </p:cNvPr>
          <p:cNvSpPr>
            <a:spLocks noGrp="1"/>
          </p:cNvSpPr>
          <p:nvPr>
            <p:ph type="title"/>
          </p:nvPr>
        </p:nvSpPr>
        <p:spPr>
          <a:xfrm>
            <a:off x="204787" y="400051"/>
            <a:ext cx="11782425" cy="847724"/>
          </a:xfrm>
        </p:spPr>
        <p:txBody>
          <a:bodyPr/>
          <a:lstStyle/>
          <a:p>
            <a:pPr algn="ctr"/>
            <a:r>
              <a:rPr lang="en-GB" b="1" i="0" dirty="0">
                <a:solidFill>
                  <a:srgbClr val="FFFFFF"/>
                </a:solidFill>
                <a:effectLst/>
                <a:latin typeface="Calibri" panose="020F0502020204030204" pitchFamily="34" charset="0"/>
              </a:rPr>
              <a:t>Support Services</a:t>
            </a:r>
            <a:endParaRPr lang="en-GB" dirty="0"/>
          </a:p>
        </p:txBody>
      </p:sp>
      <p:sp>
        <p:nvSpPr>
          <p:cNvPr id="4" name="Text Placeholder 3">
            <a:extLst>
              <a:ext uri="{FF2B5EF4-FFF2-40B4-BE49-F238E27FC236}">
                <a16:creationId xmlns:a16="http://schemas.microsoft.com/office/drawing/2014/main" id="{CFBC3083-908C-45DA-A538-E1521413F1F8}"/>
              </a:ext>
            </a:extLst>
          </p:cNvPr>
          <p:cNvSpPr>
            <a:spLocks noGrp="1"/>
          </p:cNvSpPr>
          <p:nvPr>
            <p:ph type="body" idx="1"/>
          </p:nvPr>
        </p:nvSpPr>
        <p:spPr>
          <a:xfrm>
            <a:off x="838200" y="1552574"/>
            <a:ext cx="10515600" cy="4486275"/>
          </a:xfrm>
        </p:spPr>
        <p:txBody>
          <a:bodyPr>
            <a:normAutofit/>
          </a:bodyPr>
          <a:lstStyle/>
          <a:p>
            <a:pPr marL="457200" indent="-457200" algn="l">
              <a:buFontTx/>
              <a:buChar char="-"/>
            </a:pPr>
            <a:r>
              <a:rPr lang="en-GB" sz="2800" dirty="0">
                <a:solidFill>
                  <a:schemeClr val="bg1"/>
                </a:solidFill>
                <a:hlinkClick r:id="rId4">
                  <a:extLst>
                    <a:ext uri="{A12FA001-AC4F-418D-AE19-62706E023703}">
                      <ahyp:hlinkClr xmlns:ahyp="http://schemas.microsoft.com/office/drawing/2018/hyperlinkcolor" val="tx"/>
                    </a:ext>
                  </a:extLst>
                </a:hlinkClick>
              </a:rPr>
              <a:t>Career and Employability</a:t>
            </a:r>
            <a:endParaRPr lang="en-GB" sz="2800" dirty="0">
              <a:solidFill>
                <a:schemeClr val="bg1"/>
              </a:solidFill>
            </a:endParaRPr>
          </a:p>
          <a:p>
            <a:pPr marL="457200" indent="-457200" algn="l">
              <a:buFontTx/>
              <a:buChar char="-"/>
            </a:pPr>
            <a:r>
              <a:rPr lang="en-GB" sz="2800" dirty="0">
                <a:solidFill>
                  <a:schemeClr val="bg1"/>
                </a:solidFill>
                <a:hlinkClick r:id="rId5">
                  <a:extLst>
                    <a:ext uri="{A12FA001-AC4F-418D-AE19-62706E023703}">
                      <ahyp:hlinkClr xmlns:ahyp="http://schemas.microsoft.com/office/drawing/2018/hyperlinkcolor" val="tx"/>
                    </a:ext>
                  </a:extLst>
                </a:hlinkClick>
              </a:rPr>
              <a:t>Student Funding</a:t>
            </a:r>
            <a:endParaRPr lang="en-GB" sz="2800" dirty="0">
              <a:solidFill>
                <a:schemeClr val="bg1"/>
              </a:solidFill>
            </a:endParaRPr>
          </a:p>
          <a:p>
            <a:pPr marL="457200" indent="-457200" algn="l">
              <a:buFontTx/>
              <a:buChar char="-"/>
            </a:pPr>
            <a:r>
              <a:rPr lang="en-GB" sz="2800" dirty="0">
                <a:solidFill>
                  <a:schemeClr val="bg1"/>
                </a:solidFill>
                <a:hlinkClick r:id="rId6">
                  <a:extLst>
                    <a:ext uri="{A12FA001-AC4F-418D-AE19-62706E023703}">
                      <ahyp:hlinkClr xmlns:ahyp="http://schemas.microsoft.com/office/drawing/2018/hyperlinkcolor" val="tx"/>
                    </a:ext>
                  </a:extLst>
                </a:hlinkClick>
              </a:rPr>
              <a:t>Counselling Services</a:t>
            </a:r>
            <a:endParaRPr lang="en-GB" sz="2800" dirty="0">
              <a:solidFill>
                <a:schemeClr val="bg1"/>
              </a:solidFill>
            </a:endParaRPr>
          </a:p>
          <a:p>
            <a:pPr marL="457200" indent="-457200" algn="l">
              <a:buFontTx/>
              <a:buChar char="-"/>
            </a:pPr>
            <a:r>
              <a:rPr lang="en-GB" sz="2800" dirty="0">
                <a:solidFill>
                  <a:schemeClr val="bg1"/>
                </a:solidFill>
                <a:hlinkClick r:id="rId7">
                  <a:extLst>
                    <a:ext uri="{A12FA001-AC4F-418D-AE19-62706E023703}">
                      <ahyp:hlinkClr xmlns:ahyp="http://schemas.microsoft.com/office/drawing/2018/hyperlinkcolor" val="tx"/>
                    </a:ext>
                  </a:extLst>
                </a:hlinkClick>
              </a:rPr>
              <a:t>Inclusive Learning</a:t>
            </a:r>
            <a:r>
              <a:rPr lang="en-GB" sz="2800" dirty="0">
                <a:solidFill>
                  <a:schemeClr val="bg1"/>
                </a:solidFill>
              </a:rPr>
              <a:t>		Click on the links to find out more</a:t>
            </a:r>
          </a:p>
          <a:p>
            <a:pPr marL="457200" indent="-457200" algn="l">
              <a:buFontTx/>
              <a:buChar char="-"/>
            </a:pPr>
            <a:r>
              <a:rPr lang="en-GB" sz="2800" dirty="0">
                <a:solidFill>
                  <a:schemeClr val="bg1"/>
                </a:solidFill>
                <a:hlinkClick r:id="rId8">
                  <a:extLst>
                    <a:ext uri="{A12FA001-AC4F-418D-AE19-62706E023703}">
                      <ahyp:hlinkClr xmlns:ahyp="http://schemas.microsoft.com/office/drawing/2018/hyperlinkcolor" val="tx"/>
                    </a:ext>
                  </a:extLst>
                </a:hlinkClick>
              </a:rPr>
              <a:t>Student Wellbeing</a:t>
            </a:r>
            <a:endParaRPr lang="en-GB" sz="2800" dirty="0">
              <a:solidFill>
                <a:schemeClr val="bg1"/>
              </a:solidFill>
            </a:endParaRPr>
          </a:p>
          <a:p>
            <a:pPr marL="457200" indent="-457200" algn="l">
              <a:buFontTx/>
              <a:buChar char="-"/>
            </a:pPr>
            <a:r>
              <a:rPr lang="en-GB" sz="2800" dirty="0">
                <a:solidFill>
                  <a:schemeClr val="bg1"/>
                </a:solidFill>
                <a:hlinkClick r:id="rId9">
                  <a:extLst>
                    <a:ext uri="{A12FA001-AC4F-418D-AE19-62706E023703}">
                      <ahyp:hlinkClr xmlns:ahyp="http://schemas.microsoft.com/office/drawing/2018/hyperlinkcolor" val="tx"/>
                    </a:ext>
                  </a:extLst>
                </a:hlinkClick>
              </a:rPr>
              <a:t>Students’ Union</a:t>
            </a:r>
            <a:endParaRPr lang="en-GB" sz="2800" dirty="0">
              <a:solidFill>
                <a:schemeClr val="bg1"/>
              </a:solidFill>
            </a:endParaRPr>
          </a:p>
          <a:p>
            <a:pPr marL="457200" indent="-457200" algn="l">
              <a:buFontTx/>
              <a:buChar char="-"/>
            </a:pPr>
            <a:r>
              <a:rPr lang="en-GB" sz="2800" dirty="0">
                <a:solidFill>
                  <a:schemeClr val="bg1"/>
                </a:solidFill>
                <a:hlinkClick r:id="rId10">
                  <a:extLst>
                    <a:ext uri="{A12FA001-AC4F-418D-AE19-62706E023703}">
                      <ahyp:hlinkClr xmlns:ahyp="http://schemas.microsoft.com/office/drawing/2018/hyperlinkcolor" val="tx"/>
                    </a:ext>
                  </a:extLst>
                </a:hlinkClick>
              </a:rPr>
              <a:t>Safeguarding</a:t>
            </a:r>
            <a:endParaRPr lang="en-GB" sz="2800" dirty="0">
              <a:solidFill>
                <a:schemeClr val="bg1"/>
              </a:solidFill>
            </a:endParaRPr>
          </a:p>
          <a:p>
            <a:pPr marL="457200" indent="-457200" algn="l">
              <a:buFontTx/>
              <a:buChar char="-"/>
            </a:pPr>
            <a:r>
              <a:rPr lang="en-GB" sz="2800" dirty="0">
                <a:solidFill>
                  <a:schemeClr val="bg1"/>
                </a:solidFill>
                <a:hlinkClick r:id="rId11">
                  <a:extLst>
                    <a:ext uri="{A12FA001-AC4F-418D-AE19-62706E023703}">
                      <ahyp:hlinkClr xmlns:ahyp="http://schemas.microsoft.com/office/drawing/2018/hyperlinkcolor" val="tx"/>
                    </a:ext>
                  </a:extLst>
                </a:hlinkClick>
              </a:rPr>
              <a:t>Criminal Disclosure</a:t>
            </a:r>
            <a:endParaRPr lang="en-GB" sz="2800" dirty="0">
              <a:solidFill>
                <a:schemeClr val="bg1"/>
              </a:solidFill>
            </a:endParaRPr>
          </a:p>
        </p:txBody>
      </p:sp>
    </p:spTree>
    <p:extLst>
      <p:ext uri="{BB962C8B-B14F-4D97-AF65-F5344CB8AC3E}">
        <p14:creationId xmlns:p14="http://schemas.microsoft.com/office/powerpoint/2010/main" val="174377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4E5AF9-E54A-431C-BB3E-95A7DAC158B4}"/>
              </a:ext>
            </a:extLst>
          </p:cNvPr>
          <p:cNvSpPr txBox="1"/>
          <p:nvPr/>
        </p:nvSpPr>
        <p:spPr>
          <a:xfrm>
            <a:off x="5130889" y="3570664"/>
            <a:ext cx="2302078" cy="461665"/>
          </a:xfrm>
          <a:prstGeom prst="rect">
            <a:avLst/>
          </a:prstGeom>
          <a:noFill/>
        </p:spPr>
        <p:txBody>
          <a:bodyPr wrap="square" rtlCol="0">
            <a:spAutoFit/>
          </a:bodyPr>
          <a:lstStyle/>
          <a:p>
            <a:pPr algn="ctr"/>
            <a:r>
              <a:rPr lang="en-GB" sz="2400" b="1" dirty="0">
                <a:solidFill>
                  <a:schemeClr val="bg1"/>
                </a:solidFill>
              </a:rPr>
              <a:t>Learner</a:t>
            </a:r>
          </a:p>
        </p:txBody>
      </p:sp>
      <p:sp>
        <p:nvSpPr>
          <p:cNvPr id="10" name="Title 5">
            <a:extLst>
              <a:ext uri="{FF2B5EF4-FFF2-40B4-BE49-F238E27FC236}">
                <a16:creationId xmlns:a16="http://schemas.microsoft.com/office/drawing/2014/main" id="{6FAD9D6A-5C8B-486B-9080-CB7E81D877E6}"/>
              </a:ext>
            </a:extLst>
          </p:cNvPr>
          <p:cNvSpPr>
            <a:spLocks noGrp="1"/>
          </p:cNvSpPr>
          <p:nvPr>
            <p:ph type="title"/>
          </p:nvPr>
        </p:nvSpPr>
        <p:spPr>
          <a:xfrm>
            <a:off x="838200" y="365125"/>
            <a:ext cx="10515600" cy="1325563"/>
          </a:xfrm>
        </p:spPr>
        <p:txBody>
          <a:bodyPr/>
          <a:lstStyle/>
          <a:p>
            <a:r>
              <a:rPr lang="en-GB" dirty="0"/>
              <a:t>Part Time International Student Fees for EFL Courses only</a:t>
            </a:r>
          </a:p>
        </p:txBody>
      </p:sp>
      <p:sp>
        <p:nvSpPr>
          <p:cNvPr id="11" name="TextBox 10">
            <a:extLst>
              <a:ext uri="{FF2B5EF4-FFF2-40B4-BE49-F238E27FC236}">
                <a16:creationId xmlns:a16="http://schemas.microsoft.com/office/drawing/2014/main" id="{A6F98E6D-5243-463F-8B13-1E55F79CC400}"/>
              </a:ext>
            </a:extLst>
          </p:cNvPr>
          <p:cNvSpPr txBox="1"/>
          <p:nvPr/>
        </p:nvSpPr>
        <p:spPr>
          <a:xfrm>
            <a:off x="838200" y="1690688"/>
            <a:ext cx="10515600" cy="523220"/>
          </a:xfrm>
          <a:prstGeom prst="rect">
            <a:avLst/>
          </a:prstGeom>
          <a:noFill/>
        </p:spPr>
        <p:txBody>
          <a:bodyPr wrap="square">
            <a:spAutoFit/>
          </a:bodyPr>
          <a:lstStyle/>
          <a:p>
            <a:r>
              <a:rPr lang="en-GB" sz="2800" dirty="0">
                <a:solidFill>
                  <a:schemeClr val="tx1">
                    <a:lumMod val="65000"/>
                    <a:lumOff val="35000"/>
                  </a:schemeClr>
                </a:solidFill>
              </a:rPr>
              <a:t>Text</a:t>
            </a:r>
          </a:p>
        </p:txBody>
      </p:sp>
      <p:graphicFrame>
        <p:nvGraphicFramePr>
          <p:cNvPr id="2" name="Table 2">
            <a:extLst>
              <a:ext uri="{FF2B5EF4-FFF2-40B4-BE49-F238E27FC236}">
                <a16:creationId xmlns:a16="http://schemas.microsoft.com/office/drawing/2014/main" id="{A7CC3A87-9357-AFCE-2865-9DB3926B3EA2}"/>
              </a:ext>
            </a:extLst>
          </p:cNvPr>
          <p:cNvGraphicFramePr>
            <a:graphicFrameLocks noGrp="1"/>
          </p:cNvGraphicFramePr>
          <p:nvPr>
            <p:extLst>
              <p:ext uri="{D42A27DB-BD31-4B8C-83A1-F6EECF244321}">
                <p14:modId xmlns:p14="http://schemas.microsoft.com/office/powerpoint/2010/main" val="804466172"/>
              </p:ext>
            </p:extLst>
          </p:nvPr>
        </p:nvGraphicFramePr>
        <p:xfrm>
          <a:off x="838200" y="1690687"/>
          <a:ext cx="10444164" cy="4510088"/>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273821459"/>
                    </a:ext>
                  </a:extLst>
                </a:gridCol>
                <a:gridCol w="1582800">
                  <a:extLst>
                    <a:ext uri="{9D8B030D-6E8A-4147-A177-3AD203B41FA5}">
                      <a16:colId xmlns:a16="http://schemas.microsoft.com/office/drawing/2014/main" val="1495749258"/>
                    </a:ext>
                  </a:extLst>
                </a:gridCol>
                <a:gridCol w="1861588">
                  <a:extLst>
                    <a:ext uri="{9D8B030D-6E8A-4147-A177-3AD203B41FA5}">
                      <a16:colId xmlns:a16="http://schemas.microsoft.com/office/drawing/2014/main" val="4032900574"/>
                    </a:ext>
                  </a:extLst>
                </a:gridCol>
                <a:gridCol w="1861588">
                  <a:extLst>
                    <a:ext uri="{9D8B030D-6E8A-4147-A177-3AD203B41FA5}">
                      <a16:colId xmlns:a16="http://schemas.microsoft.com/office/drawing/2014/main" val="2284811626"/>
                    </a:ext>
                  </a:extLst>
                </a:gridCol>
                <a:gridCol w="1861588">
                  <a:extLst>
                    <a:ext uri="{9D8B030D-6E8A-4147-A177-3AD203B41FA5}">
                      <a16:colId xmlns:a16="http://schemas.microsoft.com/office/drawing/2014/main" val="1823806231"/>
                    </a:ext>
                  </a:extLst>
                </a:gridCol>
              </a:tblGrid>
              <a:tr h="563761">
                <a:tc>
                  <a:txBody>
                    <a:bodyPr/>
                    <a:lstStyle/>
                    <a:p>
                      <a:r>
                        <a:rPr lang="en-GB" dirty="0"/>
                        <a:t>Course</a:t>
                      </a:r>
                    </a:p>
                  </a:txBody>
                  <a:tcPr/>
                </a:tc>
                <a:tc>
                  <a:txBody>
                    <a:bodyPr/>
                    <a:lstStyle/>
                    <a:p>
                      <a:r>
                        <a:rPr lang="en-GB" dirty="0"/>
                        <a:t>Weeks</a:t>
                      </a:r>
                    </a:p>
                  </a:txBody>
                  <a:tcPr/>
                </a:tc>
                <a:tc>
                  <a:txBody>
                    <a:bodyPr/>
                    <a:lstStyle/>
                    <a:p>
                      <a:r>
                        <a:rPr lang="en-GB" dirty="0"/>
                        <a:t>Hours</a:t>
                      </a:r>
                    </a:p>
                  </a:txBody>
                  <a:tcPr/>
                </a:tc>
                <a:tc>
                  <a:txBody>
                    <a:bodyPr/>
                    <a:lstStyle/>
                    <a:p>
                      <a:r>
                        <a:rPr lang="en-GB" dirty="0"/>
                        <a:t>Dates</a:t>
                      </a:r>
                    </a:p>
                  </a:txBody>
                  <a:tcPr/>
                </a:tc>
                <a:tc>
                  <a:txBody>
                    <a:bodyPr/>
                    <a:lstStyle/>
                    <a:p>
                      <a:r>
                        <a:rPr lang="en-GB" dirty="0"/>
                        <a:t>Fee</a:t>
                      </a:r>
                    </a:p>
                  </a:txBody>
                  <a:tcPr/>
                </a:tc>
                <a:extLst>
                  <a:ext uri="{0D108BD9-81ED-4DB2-BD59-A6C34878D82A}">
                    <a16:rowId xmlns:a16="http://schemas.microsoft.com/office/drawing/2014/main" val="2101564912"/>
                  </a:ext>
                </a:extLst>
              </a:tr>
              <a:tr h="563761">
                <a:tc>
                  <a:txBody>
                    <a:bodyPr/>
                    <a:lstStyle/>
                    <a:p>
                      <a:r>
                        <a:rPr lang="en-GB" sz="1800" kern="1200" dirty="0">
                          <a:solidFill>
                            <a:schemeClr val="dk1"/>
                          </a:solidFill>
                          <a:effectLst/>
                          <a:latin typeface="+mn-lt"/>
                          <a:ea typeface="+mn-ea"/>
                          <a:cs typeface="+mn-cs"/>
                        </a:rPr>
                        <a:t>Cambridge English PET B1</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£1790</a:t>
                      </a:r>
                    </a:p>
                  </a:txBody>
                  <a:tcPr/>
                </a:tc>
                <a:extLst>
                  <a:ext uri="{0D108BD9-81ED-4DB2-BD59-A6C34878D82A}">
                    <a16:rowId xmlns:a16="http://schemas.microsoft.com/office/drawing/2014/main" val="1560852398"/>
                  </a:ext>
                </a:extLst>
              </a:tr>
              <a:tr h="563761">
                <a:tc>
                  <a:txBody>
                    <a:bodyPr/>
                    <a:lstStyle/>
                    <a:p>
                      <a:r>
                        <a:rPr lang="en-GB" dirty="0"/>
                        <a:t>Cambridge English First B2</a:t>
                      </a:r>
                      <a:endParaRPr lang="en-US" dirty="0"/>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£1840</a:t>
                      </a:r>
                    </a:p>
                  </a:txBody>
                  <a:tcPr/>
                </a:tc>
                <a:extLst>
                  <a:ext uri="{0D108BD9-81ED-4DB2-BD59-A6C34878D82A}">
                    <a16:rowId xmlns:a16="http://schemas.microsoft.com/office/drawing/2014/main" val="703657454"/>
                  </a:ext>
                </a:extLst>
              </a:tr>
              <a:tr h="563761">
                <a:tc>
                  <a:txBody>
                    <a:bodyPr/>
                    <a:lstStyle/>
                    <a:p>
                      <a:r>
                        <a:rPr lang="en-GB" dirty="0"/>
                        <a:t>Cambridge English Advanced C1</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£1850</a:t>
                      </a:r>
                    </a:p>
                  </a:txBody>
                  <a:tcPr/>
                </a:tc>
                <a:extLst>
                  <a:ext uri="{0D108BD9-81ED-4DB2-BD59-A6C34878D82A}">
                    <a16:rowId xmlns:a16="http://schemas.microsoft.com/office/drawing/2014/main" val="723340547"/>
                  </a:ext>
                </a:extLst>
              </a:tr>
              <a:tr h="563761">
                <a:tc>
                  <a:txBody>
                    <a:bodyPr/>
                    <a:lstStyle/>
                    <a:p>
                      <a:r>
                        <a:rPr lang="en-GB" dirty="0"/>
                        <a:t>Cambridge English CPE C2</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£1860</a:t>
                      </a:r>
                    </a:p>
                  </a:txBody>
                  <a:tcPr/>
                </a:tc>
                <a:extLst>
                  <a:ext uri="{0D108BD9-81ED-4DB2-BD59-A6C34878D82A}">
                    <a16:rowId xmlns:a16="http://schemas.microsoft.com/office/drawing/2014/main" val="929100949"/>
                  </a:ext>
                </a:extLst>
              </a:tr>
              <a:tr h="563761">
                <a:tc>
                  <a:txBody>
                    <a:bodyPr/>
                    <a:lstStyle/>
                    <a:p>
                      <a:r>
                        <a:rPr lang="en-GB" sz="1800" kern="1200" dirty="0">
                          <a:solidFill>
                            <a:schemeClr val="dk1"/>
                          </a:solidFill>
                          <a:effectLst/>
                          <a:latin typeface="+mn-lt"/>
                          <a:ea typeface="+mn-ea"/>
                          <a:cs typeface="+mn-cs"/>
                        </a:rPr>
                        <a:t>IELTS course (1st semester)</a:t>
                      </a:r>
                      <a:endParaRPr lang="en-GB" dirty="0"/>
                    </a:p>
                  </a:txBody>
                  <a:tcPr/>
                </a:tc>
                <a:tc>
                  <a:txBody>
                    <a:bodyPr/>
                    <a:lstStyle/>
                    <a:p>
                      <a:r>
                        <a:rPr lang="en-GB" dirty="0"/>
                        <a:t>14</a:t>
                      </a:r>
                    </a:p>
                  </a:txBody>
                  <a:tcPr/>
                </a:tc>
                <a:tc>
                  <a:txBody>
                    <a:bodyPr/>
                    <a:lstStyle/>
                    <a:p>
                      <a:r>
                        <a:rPr lang="en-GB" dirty="0"/>
                        <a:t>2.5</a:t>
                      </a:r>
                    </a:p>
                  </a:txBody>
                  <a:tcPr/>
                </a:tc>
                <a:tc>
                  <a:txBody>
                    <a:bodyPr/>
                    <a:lstStyle/>
                    <a:p>
                      <a:r>
                        <a:rPr lang="en-GB" dirty="0"/>
                        <a:t>Sept – Dec</a:t>
                      </a:r>
                    </a:p>
                  </a:txBody>
                  <a:tcPr/>
                </a:tc>
                <a:tc>
                  <a:txBody>
                    <a:bodyPr/>
                    <a:lstStyle/>
                    <a:p>
                      <a:r>
                        <a:rPr lang="en-GB" dirty="0"/>
                        <a:t>£390</a:t>
                      </a:r>
                    </a:p>
                  </a:txBody>
                  <a:tcPr/>
                </a:tc>
                <a:extLst>
                  <a:ext uri="{0D108BD9-81ED-4DB2-BD59-A6C34878D82A}">
                    <a16:rowId xmlns:a16="http://schemas.microsoft.com/office/drawing/2014/main" val="2397673014"/>
                  </a:ext>
                </a:extLst>
              </a:tr>
              <a:tr h="563761">
                <a:tc>
                  <a:txBody>
                    <a:bodyPr/>
                    <a:lstStyle/>
                    <a:p>
                      <a:r>
                        <a:rPr lang="en-GB" sz="1800" kern="1200" dirty="0">
                          <a:solidFill>
                            <a:schemeClr val="dk1"/>
                          </a:solidFill>
                          <a:effectLst/>
                          <a:latin typeface="+mn-lt"/>
                          <a:ea typeface="+mn-ea"/>
                          <a:cs typeface="+mn-cs"/>
                        </a:rPr>
                        <a:t>IELTS course (2nd semester)</a:t>
                      </a:r>
                      <a:endParaRPr lang="en-GB" dirty="0"/>
                    </a:p>
                  </a:txBody>
                  <a:tcPr/>
                </a:tc>
                <a:tc>
                  <a:txBody>
                    <a:bodyPr/>
                    <a:lstStyle/>
                    <a:p>
                      <a:r>
                        <a:rPr lang="en-GB" dirty="0"/>
                        <a:t>16</a:t>
                      </a:r>
                    </a:p>
                  </a:txBody>
                  <a:tcPr/>
                </a:tc>
                <a:tc>
                  <a:txBody>
                    <a:bodyPr/>
                    <a:lstStyle/>
                    <a:p>
                      <a:r>
                        <a:rPr lang="en-GB" dirty="0"/>
                        <a:t>2.5</a:t>
                      </a:r>
                    </a:p>
                  </a:txBody>
                  <a:tcPr/>
                </a:tc>
                <a:tc>
                  <a:txBody>
                    <a:bodyPr/>
                    <a:lstStyle/>
                    <a:p>
                      <a:r>
                        <a:rPr lang="en-GB" dirty="0"/>
                        <a:t>Jan – May</a:t>
                      </a:r>
                    </a:p>
                  </a:txBody>
                  <a:tcPr/>
                </a:tc>
                <a:tc>
                  <a:txBody>
                    <a:bodyPr/>
                    <a:lstStyle/>
                    <a:p>
                      <a:r>
                        <a:rPr lang="en-GB" dirty="0"/>
                        <a:t>£410</a:t>
                      </a:r>
                    </a:p>
                  </a:txBody>
                  <a:tcPr/>
                </a:tc>
                <a:extLst>
                  <a:ext uri="{0D108BD9-81ED-4DB2-BD59-A6C34878D82A}">
                    <a16:rowId xmlns:a16="http://schemas.microsoft.com/office/drawing/2014/main" val="2016792263"/>
                  </a:ext>
                </a:extLst>
              </a:tr>
              <a:tr h="563761">
                <a:tc>
                  <a:txBody>
                    <a:bodyPr/>
                    <a:lstStyle/>
                    <a:p>
                      <a:r>
                        <a:rPr lang="en-GB" dirty="0"/>
                        <a:t>Hourly Rate</a:t>
                      </a:r>
                    </a:p>
                  </a:txBody>
                  <a:tcPr/>
                </a:tc>
                <a:tc>
                  <a:txBody>
                    <a:bodyPr/>
                    <a:lstStyle/>
                    <a:p>
                      <a:r>
                        <a:rPr lang="en-GB" dirty="0"/>
                        <a:t>N/A</a:t>
                      </a:r>
                    </a:p>
                  </a:txBody>
                  <a:tcPr/>
                </a:tc>
                <a:tc>
                  <a:txBody>
                    <a:bodyPr/>
                    <a:lstStyle/>
                    <a:p>
                      <a:r>
                        <a:rPr lang="en-GB" dirty="0"/>
                        <a:t>N/A</a:t>
                      </a:r>
                    </a:p>
                  </a:txBody>
                  <a:tcPr/>
                </a:tc>
                <a:tc>
                  <a:txBody>
                    <a:bodyPr/>
                    <a:lstStyle/>
                    <a:p>
                      <a:r>
                        <a:rPr lang="en-GB" dirty="0"/>
                        <a:t>N/A</a:t>
                      </a:r>
                    </a:p>
                  </a:txBody>
                  <a:tcPr/>
                </a:tc>
                <a:tc>
                  <a:txBody>
                    <a:bodyPr/>
                    <a:lstStyle/>
                    <a:p>
                      <a:r>
                        <a:rPr lang="en-GB" dirty="0"/>
                        <a:t>£9.20 Per Hour</a:t>
                      </a:r>
                    </a:p>
                  </a:txBody>
                  <a:tcPr/>
                </a:tc>
                <a:extLst>
                  <a:ext uri="{0D108BD9-81ED-4DB2-BD59-A6C34878D82A}">
                    <a16:rowId xmlns:a16="http://schemas.microsoft.com/office/drawing/2014/main" val="2567292504"/>
                  </a:ext>
                </a:extLst>
              </a:tr>
            </a:tbl>
          </a:graphicData>
        </a:graphic>
      </p:graphicFrame>
    </p:spTree>
    <p:extLst>
      <p:ext uri="{BB962C8B-B14F-4D97-AF65-F5344CB8AC3E}">
        <p14:creationId xmlns:p14="http://schemas.microsoft.com/office/powerpoint/2010/main" val="90647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893A9FF-3C70-4B6F-8D7E-D6990C747571}"/>
              </a:ext>
            </a:extLst>
          </p:cNvPr>
          <p:cNvSpPr>
            <a:spLocks noGrp="1"/>
          </p:cNvSpPr>
          <p:nvPr>
            <p:ph type="title"/>
          </p:nvPr>
        </p:nvSpPr>
        <p:spPr>
          <a:xfrm>
            <a:off x="4096512" y="849757"/>
            <a:ext cx="7522464" cy="1325563"/>
          </a:xfrm>
        </p:spPr>
        <p:txBody>
          <a:bodyPr/>
          <a:lstStyle/>
          <a:p>
            <a:r>
              <a:rPr lang="en-GB" dirty="0"/>
              <a:t>Cambridge English Courses</a:t>
            </a:r>
          </a:p>
        </p:txBody>
      </p:sp>
      <p:sp>
        <p:nvSpPr>
          <p:cNvPr id="10" name="Content Placeholder 2">
            <a:extLst>
              <a:ext uri="{FF2B5EF4-FFF2-40B4-BE49-F238E27FC236}">
                <a16:creationId xmlns:a16="http://schemas.microsoft.com/office/drawing/2014/main" id="{286C5A56-8A0E-4523-B72A-1C3A181104C0}"/>
              </a:ext>
            </a:extLst>
          </p:cNvPr>
          <p:cNvSpPr txBox="1">
            <a:spLocks/>
          </p:cNvSpPr>
          <p:nvPr/>
        </p:nvSpPr>
        <p:spPr>
          <a:xfrm>
            <a:off x="4544568" y="2382654"/>
            <a:ext cx="75224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i="0" dirty="0">
                <a:solidFill>
                  <a:schemeClr val="tx2">
                    <a:lumMod val="60000"/>
                    <a:lumOff val="40000"/>
                  </a:schemeClr>
                </a:solidFill>
                <a:effectLst/>
                <a:hlinkClick r:id="rId4">
                  <a:extLst>
                    <a:ext uri="{A12FA001-AC4F-418D-AE19-62706E023703}">
                      <ahyp:hlinkClr xmlns:ahyp="http://schemas.microsoft.com/office/drawing/2018/hyperlinkcolor" val="tx"/>
                    </a:ext>
                  </a:extLst>
                </a:hlinkClick>
              </a:rPr>
              <a:t>Cambridge English Entry Level Certificate in ESOL International (Preliminary)</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5">
                  <a:extLst>
                    <a:ext uri="{A12FA001-AC4F-418D-AE19-62706E023703}">
                      <ahyp:hlinkClr xmlns:ahyp="http://schemas.microsoft.com/office/drawing/2018/hyperlinkcolor" val="tx"/>
                    </a:ext>
                  </a:extLst>
                </a:hlinkClick>
              </a:rPr>
              <a:t>Cambridge English Level 1 Certificate in ESOL International (First)</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6">
                  <a:extLst>
                    <a:ext uri="{A12FA001-AC4F-418D-AE19-62706E023703}">
                      <ahyp:hlinkClr xmlns:ahyp="http://schemas.microsoft.com/office/drawing/2018/hyperlinkcolor" val="tx"/>
                    </a:ext>
                  </a:extLst>
                </a:hlinkClick>
              </a:rPr>
              <a:t>Cambridge English Level 2 Certificate in ESOL International (Advanced)</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7">
                  <a:extLst>
                    <a:ext uri="{A12FA001-AC4F-418D-AE19-62706E023703}">
                      <ahyp:hlinkClr xmlns:ahyp="http://schemas.microsoft.com/office/drawing/2018/hyperlinkcolor" val="tx"/>
                    </a:ext>
                  </a:extLst>
                </a:hlinkClick>
              </a:rPr>
              <a:t>Cambridge English Level 3 Certificate in ESOL International (Proficiency)</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8">
                  <a:extLst>
                    <a:ext uri="{A12FA001-AC4F-418D-AE19-62706E023703}">
                      <ahyp:hlinkClr xmlns:ahyp="http://schemas.microsoft.com/office/drawing/2018/hyperlinkcolor" val="tx"/>
                    </a:ext>
                  </a:extLst>
                </a:hlinkClick>
              </a:rPr>
              <a:t>IELTS preparation courses (Level 1 &amp; 2)</a:t>
            </a:r>
            <a:endParaRPr lang="en-GB" sz="2400" b="0" i="0" dirty="0">
              <a:solidFill>
                <a:schemeClr val="tx2">
                  <a:lumMod val="60000"/>
                  <a:lumOff val="40000"/>
                </a:schemeClr>
              </a:solidFill>
              <a:effectLst/>
            </a:endParaRPr>
          </a:p>
          <a:p>
            <a:pPr marL="0" indent="0">
              <a:buNone/>
            </a:pPr>
            <a:r>
              <a:rPr lang="en-GB" sz="2400" dirty="0">
                <a:solidFill>
                  <a:srgbClr val="625A5A"/>
                </a:solidFill>
              </a:rPr>
              <a:t>Click on the links above to find out more.</a:t>
            </a:r>
            <a:endParaRPr lang="en-GB" sz="2400" b="0" i="0" dirty="0">
              <a:solidFill>
                <a:srgbClr val="625A5A"/>
              </a:solidFill>
              <a:effectLst/>
            </a:endParaRPr>
          </a:p>
          <a:p>
            <a:endParaRPr lang="en-GB" dirty="0">
              <a:solidFill>
                <a:schemeClr val="tx1">
                  <a:lumMod val="65000"/>
                  <a:lumOff val="35000"/>
                </a:schemeClr>
              </a:solidFill>
            </a:endParaRPr>
          </a:p>
        </p:txBody>
      </p:sp>
    </p:spTree>
    <p:extLst>
      <p:ext uri="{BB962C8B-B14F-4D97-AF65-F5344CB8AC3E}">
        <p14:creationId xmlns:p14="http://schemas.microsoft.com/office/powerpoint/2010/main" val="84899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7550C-4053-45B0-8EB0-04F58B06BAD7}"/>
              </a:ext>
            </a:extLst>
          </p:cNvPr>
          <p:cNvSpPr>
            <a:spLocks noGrp="1"/>
          </p:cNvSpPr>
          <p:nvPr>
            <p:ph type="title"/>
          </p:nvPr>
        </p:nvSpPr>
        <p:spPr>
          <a:xfrm>
            <a:off x="838200" y="160868"/>
            <a:ext cx="10515600" cy="1325563"/>
          </a:xfrm>
        </p:spPr>
        <p:txBody>
          <a:bodyPr>
            <a:normAutofit/>
          </a:bodyPr>
          <a:lstStyle/>
          <a:p>
            <a:r>
              <a:rPr lang="en-GB" sz="3200" b="1" dirty="0">
                <a:solidFill>
                  <a:srgbClr val="FFFFFF"/>
                </a:solidFill>
                <a:effectLst/>
                <a:ea typeface="Arial" panose="020B0604020202020204" pitchFamily="34" charset="0"/>
                <a:cs typeface="Arial" panose="020B0604020202020204" pitchFamily="34" charset="0"/>
              </a:rPr>
              <a:t>Case Studies</a:t>
            </a:r>
            <a:endParaRPr lang="en-GB" sz="3200" dirty="0">
              <a:effectLst/>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F592232-E404-4193-B76B-F2F711E8BBFC}"/>
              </a:ext>
            </a:extLst>
          </p:cNvPr>
          <p:cNvSpPr txBox="1"/>
          <p:nvPr/>
        </p:nvSpPr>
        <p:spPr>
          <a:xfrm>
            <a:off x="838200" y="1304137"/>
            <a:ext cx="6487161" cy="2911566"/>
          </a:xfrm>
          <a:prstGeom prst="rect">
            <a:avLst/>
          </a:prstGeom>
          <a:noFill/>
        </p:spPr>
        <p:txBody>
          <a:bodyPr wrap="square" lIns="91440" tIns="45720" rIns="91440" bIns="45720" anchor="t">
            <a:spAutoFit/>
          </a:bodyPr>
          <a:lstStyle/>
          <a:p>
            <a:r>
              <a:rPr lang="en-GB" sz="1400" b="1" u="sng" dirty="0">
                <a:solidFill>
                  <a:srgbClr val="FFFFFF"/>
                </a:solidFill>
                <a:effectLst/>
                <a:ea typeface="Arial" panose="020B0604020202020204" pitchFamily="34" charset="0"/>
                <a:cs typeface="Arial"/>
              </a:rPr>
              <a:t>Essaid </a:t>
            </a:r>
            <a:r>
              <a:rPr lang="en-GB" sz="1400" b="1" u="sng" err="1">
                <a:solidFill>
                  <a:srgbClr val="FFFFFF"/>
                </a:solidFill>
                <a:effectLst/>
                <a:ea typeface="Arial" panose="020B0604020202020204" pitchFamily="34" charset="0"/>
                <a:cs typeface="Arial"/>
              </a:rPr>
              <a:t>Mechiche</a:t>
            </a:r>
            <a:r>
              <a:rPr lang="en-GB" sz="1400" b="1" u="sng" dirty="0">
                <a:solidFill>
                  <a:srgbClr val="FFFFFF"/>
                </a:solidFill>
                <a:effectLst/>
                <a:ea typeface="Arial" panose="020B0604020202020204" pitchFamily="34" charset="0"/>
                <a:cs typeface="Arial"/>
              </a:rPr>
              <a:t> (France)</a:t>
            </a:r>
            <a:endParaRPr lang="en-GB" sz="1400" u="sng" dirty="0">
              <a:effectLst/>
              <a:ea typeface="Calibri" panose="020F0502020204030204" pitchFamily="34" charset="0"/>
              <a:cs typeface="Arial"/>
            </a:endParaRPr>
          </a:p>
          <a:p>
            <a:pPr marR="2781300">
              <a:lnSpc>
                <a:spcPct val="120000"/>
              </a:lnSpc>
            </a:pPr>
            <a:r>
              <a:rPr lang="en-GB" sz="1400" b="1" dirty="0">
                <a:solidFill>
                  <a:srgbClr val="FFFFFF"/>
                </a:solidFill>
                <a:effectLst/>
                <a:ea typeface="Arial" panose="020B0604020202020204" pitchFamily="34" charset="0"/>
                <a:cs typeface="Arial"/>
              </a:rPr>
              <a:t>“</a:t>
            </a:r>
            <a:r>
              <a:rPr lang="en-GB" sz="1400" dirty="0">
                <a:solidFill>
                  <a:srgbClr val="FFFFFF"/>
                </a:solidFill>
                <a:effectLst/>
                <a:ea typeface="Arial" panose="020B0604020202020204" pitchFamily="34" charset="0"/>
                <a:cs typeface="Arial"/>
              </a:rPr>
              <a:t>I’ve studied English for about two years at </a:t>
            </a:r>
            <a:r>
              <a:rPr lang="en-GB" sz="1400" dirty="0">
                <a:solidFill>
                  <a:srgbClr val="FFFFFF"/>
                </a:solidFill>
                <a:ea typeface="Arial" panose="020B0604020202020204" pitchFamily="34" charset="0"/>
                <a:cs typeface="Arial"/>
              </a:rPr>
              <a:t>Belfast</a:t>
            </a:r>
            <a:r>
              <a:rPr lang="en-GB" sz="1400" b="1" dirty="0">
                <a:solidFill>
                  <a:srgbClr val="FFFFFF"/>
                </a:solidFill>
                <a:effectLst/>
                <a:ea typeface="Arial" panose="020B0604020202020204" pitchFamily="34" charset="0"/>
                <a:cs typeface="Arial"/>
              </a:rPr>
              <a:t> </a:t>
            </a:r>
            <a:r>
              <a:rPr lang="en-GB" sz="1400" dirty="0">
                <a:solidFill>
                  <a:srgbClr val="FFFFFF"/>
                </a:solidFill>
                <a:effectLst/>
                <a:ea typeface="Arial" panose="020B0604020202020204" pitchFamily="34" charset="0"/>
                <a:cs typeface="Arial"/>
              </a:rPr>
              <a:t>Met. I’ve done a few courses such as ESOL Level 2, IELTS and now CAE. At Belfast Met, there is a good opportunity to study English because there is help from the teachers, library staff and facilities and the IT equipment. I enjoy speaking in English, learning Idioms and the rich vocabulary. The more I learn here, the more fascinated I become with the language.</a:t>
            </a:r>
            <a:r>
              <a:rPr lang="en-GB" sz="1400" b="1" dirty="0">
                <a:solidFill>
                  <a:srgbClr val="FFFFFF"/>
                </a:solidFill>
                <a:effectLst/>
                <a:ea typeface="Arial" panose="020B0604020202020204" pitchFamily="34" charset="0"/>
                <a:cs typeface="Arial"/>
              </a:rPr>
              <a:t>”</a:t>
            </a:r>
            <a:endParaRPr lang="en-GB" sz="1400" dirty="0">
              <a:effectLst/>
              <a:ea typeface="Calibri" panose="020F0502020204030204" pitchFamily="34" charset="0"/>
              <a:cs typeface="Arial"/>
            </a:endParaRPr>
          </a:p>
          <a:p>
            <a:pPr marL="0" indent="0">
              <a:buNone/>
            </a:pPr>
            <a:r>
              <a:rPr lang="en-GB" dirty="0">
                <a:solidFill>
                  <a:schemeClr val="bg1"/>
                </a:solidFill>
              </a:rPr>
              <a:t>​</a:t>
            </a:r>
          </a:p>
        </p:txBody>
      </p:sp>
      <p:sp>
        <p:nvSpPr>
          <p:cNvPr id="7" name="Content Placeholder 5">
            <a:extLst>
              <a:ext uri="{FF2B5EF4-FFF2-40B4-BE49-F238E27FC236}">
                <a16:creationId xmlns:a16="http://schemas.microsoft.com/office/drawing/2014/main" id="{D18A8E14-9EDC-44F3-83B8-DA18B0E5A71D}"/>
              </a:ext>
            </a:extLst>
          </p:cNvPr>
          <p:cNvSpPr txBox="1">
            <a:spLocks/>
          </p:cNvSpPr>
          <p:nvPr/>
        </p:nvSpPr>
        <p:spPr>
          <a:xfrm>
            <a:off x="5694289" y="1304137"/>
            <a:ext cx="5134761" cy="3777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bg1"/>
              </a:solidFill>
            </a:endParaRPr>
          </a:p>
          <a:p>
            <a:pPr marL="0" indent="0">
              <a:buFont typeface="Arial" panose="020B0604020202020204" pitchFamily="34" charset="0"/>
              <a:buNone/>
            </a:pPr>
            <a:endParaRPr lang="en-GB" dirty="0"/>
          </a:p>
        </p:txBody>
      </p:sp>
      <p:sp>
        <p:nvSpPr>
          <p:cNvPr id="2" name="TextBox 1">
            <a:extLst>
              <a:ext uri="{FF2B5EF4-FFF2-40B4-BE49-F238E27FC236}">
                <a16:creationId xmlns:a16="http://schemas.microsoft.com/office/drawing/2014/main" id="{70320C00-C918-6415-C05B-5991DC9EBDFC}"/>
              </a:ext>
            </a:extLst>
          </p:cNvPr>
          <p:cNvSpPr txBox="1"/>
          <p:nvPr/>
        </p:nvSpPr>
        <p:spPr>
          <a:xfrm>
            <a:off x="7577850" y="1304137"/>
            <a:ext cx="3343744" cy="2031325"/>
          </a:xfrm>
          <a:prstGeom prst="rect">
            <a:avLst/>
          </a:prstGeom>
          <a:noFill/>
        </p:spPr>
        <p:txBody>
          <a:bodyPr wrap="square" lIns="91440" tIns="45720" rIns="91440" bIns="45720" rtlCol="0" anchor="t">
            <a:spAutoFit/>
          </a:bodyPr>
          <a:lstStyle/>
          <a:p>
            <a:r>
              <a:rPr lang="en-GB" sz="1400" b="1" u="sng" dirty="0">
                <a:solidFill>
                  <a:schemeClr val="bg1"/>
                </a:solidFill>
              </a:rPr>
              <a:t>Talal Abdullah (Sudan)</a:t>
            </a:r>
          </a:p>
          <a:p>
            <a:r>
              <a:rPr lang="en-GB" sz="1400" b="0" i="0" dirty="0">
                <a:solidFill>
                  <a:schemeClr val="bg1"/>
                </a:solidFill>
                <a:effectLst/>
              </a:rPr>
              <a:t>“I’ve been studying English at Belfast Met since January 2014. I started in the First Certificate course and now I am in the CAE class. What I really like about studying here is that the teachers are really helpful and they are really concerned about everyone’s progress. The resources and library that are available to students is comprehensive.”</a:t>
            </a:r>
            <a:endParaRPr lang="en-GB" sz="1400" dirty="0">
              <a:solidFill>
                <a:schemeClr val="bg1"/>
              </a:solidFill>
              <a:ea typeface="Calibri"/>
              <a:cs typeface="Calibri"/>
            </a:endParaRPr>
          </a:p>
        </p:txBody>
      </p:sp>
      <p:sp>
        <p:nvSpPr>
          <p:cNvPr id="3" name="TextBox 2">
            <a:extLst>
              <a:ext uri="{FF2B5EF4-FFF2-40B4-BE49-F238E27FC236}">
                <a16:creationId xmlns:a16="http://schemas.microsoft.com/office/drawing/2014/main" id="{A4F3AA00-BDBD-EEB2-EFA9-EE15C39799B3}"/>
              </a:ext>
            </a:extLst>
          </p:cNvPr>
          <p:cNvSpPr txBox="1"/>
          <p:nvPr/>
        </p:nvSpPr>
        <p:spPr>
          <a:xfrm>
            <a:off x="1620926" y="4311420"/>
            <a:ext cx="3604260" cy="2246769"/>
          </a:xfrm>
          <a:prstGeom prst="rect">
            <a:avLst/>
          </a:prstGeom>
          <a:noFill/>
        </p:spPr>
        <p:txBody>
          <a:bodyPr wrap="square" lIns="91440" tIns="45720" rIns="91440" bIns="45720" rtlCol="0" anchor="t">
            <a:spAutoFit/>
          </a:bodyPr>
          <a:lstStyle/>
          <a:p>
            <a:r>
              <a:rPr lang="en-GB" sz="1400" b="1" u="sng" dirty="0">
                <a:solidFill>
                  <a:schemeClr val="bg1"/>
                </a:solidFill>
              </a:rPr>
              <a:t>Indre </a:t>
            </a:r>
            <a:r>
              <a:rPr lang="en-GB" sz="1400" b="1" u="sng" dirty="0" err="1">
                <a:solidFill>
                  <a:schemeClr val="bg1"/>
                </a:solidFill>
              </a:rPr>
              <a:t>Tunile</a:t>
            </a:r>
            <a:r>
              <a:rPr lang="en-GB" sz="1400" b="1" u="sng" dirty="0">
                <a:solidFill>
                  <a:schemeClr val="bg1"/>
                </a:solidFill>
              </a:rPr>
              <a:t> (Lithuania)</a:t>
            </a:r>
          </a:p>
          <a:p>
            <a:r>
              <a:rPr lang="en-GB" sz="1400" dirty="0">
                <a:solidFill>
                  <a:schemeClr val="bg1"/>
                </a:solidFill>
              </a:rPr>
              <a:t>“I attended ESOL classes at various levels, including City and Guilds and IELTS preparation courses. I found all of the classes very beneficial in progressing my language skills and knowledge. The courses were well structured, easy to follow and conducted at the right pace. Also, all of the teachers I came across were very helpful, tactful and with a sense of humour, which I particularly liked.”</a:t>
            </a:r>
            <a:endParaRPr lang="en-GB" sz="1400" dirty="0">
              <a:solidFill>
                <a:schemeClr val="bg1"/>
              </a:solidFill>
              <a:ea typeface="Calibri"/>
              <a:cs typeface="Calibri"/>
            </a:endParaRPr>
          </a:p>
        </p:txBody>
      </p:sp>
      <p:sp>
        <p:nvSpPr>
          <p:cNvPr id="4" name="TextBox 3">
            <a:extLst>
              <a:ext uri="{FF2B5EF4-FFF2-40B4-BE49-F238E27FC236}">
                <a16:creationId xmlns:a16="http://schemas.microsoft.com/office/drawing/2014/main" id="{6E90F996-78D2-BC3C-608E-BDC54911DB62}"/>
              </a:ext>
            </a:extLst>
          </p:cNvPr>
          <p:cNvSpPr txBox="1"/>
          <p:nvPr/>
        </p:nvSpPr>
        <p:spPr>
          <a:xfrm>
            <a:off x="7061753" y="3920546"/>
            <a:ext cx="4473591" cy="1815882"/>
          </a:xfrm>
          <a:prstGeom prst="rect">
            <a:avLst/>
          </a:prstGeom>
          <a:noFill/>
        </p:spPr>
        <p:txBody>
          <a:bodyPr wrap="square" lIns="91440" tIns="45720" rIns="91440" bIns="45720" rtlCol="0" anchor="t">
            <a:spAutoFit/>
          </a:bodyPr>
          <a:lstStyle/>
          <a:p>
            <a:r>
              <a:rPr lang="en-GB" sz="1400" b="1" i="0" u="sng" dirty="0">
                <a:solidFill>
                  <a:schemeClr val="bg1"/>
                </a:solidFill>
                <a:effectLst/>
                <a:hlinkClick r:id="rId4">
                  <a:extLst>
                    <a:ext uri="{A12FA001-AC4F-418D-AE19-62706E023703}">
                      <ahyp:hlinkClr xmlns:ahyp="http://schemas.microsoft.com/office/drawing/2018/hyperlinkcolor" val="tx"/>
                    </a:ext>
                  </a:extLst>
                </a:hlinkClick>
              </a:rPr>
              <a:t>Maria Moya (Spain)</a:t>
            </a:r>
            <a:br>
              <a:rPr lang="en-GB" sz="1400" dirty="0">
                <a:solidFill>
                  <a:schemeClr val="bg1"/>
                </a:solidFill>
              </a:rPr>
            </a:br>
            <a:r>
              <a:rPr lang="en-GB" sz="1400" b="0" i="0" dirty="0">
                <a:solidFill>
                  <a:schemeClr val="bg1"/>
                </a:solidFill>
                <a:effectLst/>
              </a:rPr>
              <a:t>“I’ve been studying at Belfast Met since Jan 2013. I started at Intermediate and I am currently doing the Advanced course. I consider this to be a great and challenging experience for me. On the one hand, studying at Belfast Met is helping me to improve my English and on the other hand, it is a huge challenge. I’ve had a good time and it’s been an experience for me.”</a:t>
            </a:r>
            <a:endParaRPr lang="en-GB" sz="1400" dirty="0">
              <a:solidFill>
                <a:schemeClr val="bg1"/>
              </a:solidFill>
            </a:endParaRPr>
          </a:p>
        </p:txBody>
      </p:sp>
    </p:spTree>
    <p:extLst>
      <p:ext uri="{BB962C8B-B14F-4D97-AF65-F5344CB8AC3E}">
        <p14:creationId xmlns:p14="http://schemas.microsoft.com/office/powerpoint/2010/main" val="137448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49FB-80FB-7A67-2A6B-9ED1858B505B}"/>
              </a:ext>
            </a:extLst>
          </p:cNvPr>
          <p:cNvSpPr>
            <a:spLocks noGrp="1"/>
          </p:cNvSpPr>
          <p:nvPr>
            <p:ph type="ctrTitle"/>
          </p:nvPr>
        </p:nvSpPr>
        <p:spPr>
          <a:xfrm>
            <a:off x="1524000" y="751841"/>
            <a:ext cx="8229600" cy="1930399"/>
          </a:xfrm>
        </p:spPr>
        <p:txBody>
          <a:bodyPr>
            <a:noAutofit/>
          </a:bodyPr>
          <a:lstStyle/>
          <a:p>
            <a:pPr algn="l">
              <a:lnSpc>
                <a:spcPct val="100000"/>
              </a:lnSpc>
            </a:pPr>
            <a:r>
              <a:rPr lang="en-GB" sz="1400" b="1" i="0" u="sng" err="1">
                <a:effectLst/>
              </a:rPr>
              <a:t>Mustora</a:t>
            </a:r>
            <a:r>
              <a:rPr lang="en-GB" sz="1400" b="1" i="0" u="sng" dirty="0">
                <a:effectLst/>
              </a:rPr>
              <a:t> Adams (South Africa)</a:t>
            </a:r>
            <a:br>
              <a:rPr lang="en-GB" sz="1400" dirty="0"/>
            </a:br>
            <a:r>
              <a:rPr lang="en-GB" sz="1400" b="0" i="0" dirty="0">
                <a:effectLst/>
              </a:rPr>
              <a:t>“I completed the CAE now known as the C1 Advance course. I now reap the benefits of the course as it taught me to converse more eloquently and increased my vocabulary tremendously. I very much enjoy studying at Belfast Met and like that I had fellow students that were on the same path, with similar goals and determinations. With all the available resources, campus’ library and user -friendly study material, it made studying less over whelming. As an auditory leaner I appreciated the classroom discussions, continuous tests and evaluation conducted by my lecturer that kept me on par with the curriculum. I gained valuable insight and skills during this course that should be beneficial for any future </a:t>
            </a:r>
            <a:r>
              <a:rPr lang="en-GB" sz="1400" b="0" i="0" err="1">
                <a:effectLst/>
              </a:rPr>
              <a:t>endeavors</a:t>
            </a:r>
            <a:r>
              <a:rPr lang="en-GB" sz="1400" b="0" i="0" dirty="0">
                <a:effectLst/>
              </a:rPr>
              <a:t> and will definitely consider a career in teaching English.”</a:t>
            </a:r>
            <a:endParaRPr lang="en-GB" sz="1400" dirty="0"/>
          </a:p>
        </p:txBody>
      </p:sp>
      <p:sp>
        <p:nvSpPr>
          <p:cNvPr id="3" name="Subtitle 2">
            <a:extLst>
              <a:ext uri="{FF2B5EF4-FFF2-40B4-BE49-F238E27FC236}">
                <a16:creationId xmlns:a16="http://schemas.microsoft.com/office/drawing/2014/main" id="{B07A2398-E156-BBEE-E4B2-3B02AEAE0F86}"/>
              </a:ext>
            </a:extLst>
          </p:cNvPr>
          <p:cNvSpPr>
            <a:spLocks noGrp="1"/>
          </p:cNvSpPr>
          <p:nvPr>
            <p:ph type="subTitle" idx="1"/>
          </p:nvPr>
        </p:nvSpPr>
        <p:spPr>
          <a:xfrm>
            <a:off x="1524000" y="2804160"/>
            <a:ext cx="9144000" cy="3688080"/>
          </a:xfrm>
        </p:spPr>
        <p:txBody>
          <a:bodyPr vert="horz" lIns="91440" tIns="45720" rIns="91440" bIns="45720" rtlCol="0" anchor="t">
            <a:normAutofit fontScale="47500" lnSpcReduction="20000"/>
          </a:bodyPr>
          <a:lstStyle/>
          <a:p>
            <a:pPr algn="l">
              <a:lnSpc>
                <a:spcPct val="120000"/>
              </a:lnSpc>
            </a:pPr>
            <a:r>
              <a:rPr lang="en-GB" sz="2900" b="1" i="0" u="sng" dirty="0">
                <a:solidFill>
                  <a:schemeClr val="bg1"/>
                </a:solidFill>
                <a:effectLst/>
              </a:rPr>
              <a:t>Nataliia </a:t>
            </a:r>
            <a:r>
              <a:rPr lang="en-GB" sz="2900" b="1" i="0" u="sng" err="1">
                <a:solidFill>
                  <a:schemeClr val="bg1"/>
                </a:solidFill>
                <a:effectLst/>
              </a:rPr>
              <a:t>Chepurna</a:t>
            </a:r>
            <a:r>
              <a:rPr lang="en-GB" sz="2900" b="1" i="0" u="sng" dirty="0">
                <a:solidFill>
                  <a:schemeClr val="bg1"/>
                </a:solidFill>
                <a:effectLst/>
              </a:rPr>
              <a:t> (Ukraine)</a:t>
            </a:r>
            <a:br>
              <a:rPr lang="en-GB" sz="2900" dirty="0">
                <a:solidFill>
                  <a:schemeClr val="bg1"/>
                </a:solidFill>
              </a:rPr>
            </a:br>
            <a:r>
              <a:rPr lang="en-GB" sz="2900" b="0" i="0" dirty="0">
                <a:solidFill>
                  <a:schemeClr val="bg1"/>
                </a:solidFill>
                <a:effectLst/>
              </a:rPr>
              <a:t>“I started my FCE course in Sep 2022. My first teacher recommended transferring to CAE as it would benefit me more. I accepted the challenge and am happy to participate in such a thrilling course. Studying at BMC improves not only my level of English but also gives me confidence in everyday communication and work. During the lessons, we discuss different topics and complete various tasks, which allows us to express our thoughts and find new friends. I am proud to be a part of Belfast Met family and the Northern Irish community</a:t>
            </a:r>
            <a:r>
              <a:rPr lang="en-GB" sz="2900" b="0" i="0" dirty="0">
                <a:solidFill>
                  <a:srgbClr val="625A5A"/>
                </a:solidFill>
                <a:effectLst/>
              </a:rPr>
              <a:t>.</a:t>
            </a:r>
          </a:p>
          <a:p>
            <a:pPr algn="l">
              <a:lnSpc>
                <a:spcPct val="120000"/>
              </a:lnSpc>
            </a:pPr>
            <a:r>
              <a:rPr lang="en-GB" sz="2900" b="1" i="0" u="sng" dirty="0">
                <a:solidFill>
                  <a:schemeClr val="bg1"/>
                </a:solidFill>
                <a:effectLst/>
              </a:rPr>
              <a:t>Khaled </a:t>
            </a:r>
            <a:r>
              <a:rPr lang="en-GB" sz="2900" b="1" i="0" u="sng" err="1">
                <a:solidFill>
                  <a:schemeClr val="bg1"/>
                </a:solidFill>
                <a:effectLst/>
              </a:rPr>
              <a:t>Zalitou</a:t>
            </a:r>
            <a:r>
              <a:rPr lang="en-GB" sz="2900" b="1" i="0" u="sng" dirty="0">
                <a:solidFill>
                  <a:schemeClr val="bg1"/>
                </a:solidFill>
                <a:effectLst/>
              </a:rPr>
              <a:t> (Syria)</a:t>
            </a:r>
            <a:br>
              <a:rPr lang="en-GB" sz="2900" dirty="0">
                <a:solidFill>
                  <a:schemeClr val="bg1"/>
                </a:solidFill>
              </a:rPr>
            </a:br>
            <a:r>
              <a:rPr lang="en-GB" sz="2900" b="0" i="0" dirty="0">
                <a:solidFill>
                  <a:schemeClr val="bg1"/>
                </a:solidFill>
                <a:effectLst/>
              </a:rPr>
              <a:t>“I'd never learned English in my life before I came to Belfast, I'm 56 now. From my experience BMC is one of the best educational institutions I've been through in my life. I will not talk about the modern building and high-tech equipment used in education, or the wonderful library, etc. Rather, I will talk about the most important element in any educational institution, which is the wonderful administrative staff and the Student Union who work to secure everything necessary for the students. What impressed me in Belfast Met is the team of extraordinary teachers who are academic professionals and human beings. In the college, I passed five important stages in the English language, from ESOL entry one and I am now about to take the FCE exam. Every year I am amazed by the most wonderful teachers. All this makes me bow before this cultural and educational edifice.”</a:t>
            </a:r>
            <a:endParaRPr lang="en-GB" sz="2900" b="0" i="0" dirty="0">
              <a:solidFill>
                <a:schemeClr val="bg1"/>
              </a:solidFill>
              <a:effectLst/>
              <a:ea typeface="Calibri"/>
              <a:cs typeface="Calibri"/>
            </a:endParaRPr>
          </a:p>
          <a:p>
            <a:pPr algn="l"/>
            <a:r>
              <a:rPr lang="en-GB" sz="2000" b="0" i="0" dirty="0">
                <a:solidFill>
                  <a:schemeClr val="bg1"/>
                </a:solidFill>
                <a:effectLst/>
              </a:rPr>
              <a:t>”</a:t>
            </a:r>
            <a:endParaRPr lang="en-GB" sz="2000" dirty="0">
              <a:solidFill>
                <a:schemeClr val="bg1"/>
              </a:solidFill>
            </a:endParaRPr>
          </a:p>
        </p:txBody>
      </p:sp>
    </p:spTree>
    <p:extLst>
      <p:ext uri="{BB962C8B-B14F-4D97-AF65-F5344CB8AC3E}">
        <p14:creationId xmlns:p14="http://schemas.microsoft.com/office/powerpoint/2010/main" val="2834097965"/>
      </p:ext>
    </p:extLst>
  </p:cSld>
  <p:clrMapOvr>
    <a:masterClrMapping/>
  </p:clrMapOvr>
</p:sld>
</file>

<file path=ppt/theme/theme1.xml><?xml version="1.0" encoding="utf-8"?>
<a:theme xmlns:a="http://schemas.openxmlformats.org/drawingml/2006/main" name="Office Theme">
  <a:themeElements>
    <a:clrScheme name="Corporate Development Colours">
      <a:dk1>
        <a:sysClr val="windowText" lastClr="000000"/>
      </a:dk1>
      <a:lt1>
        <a:sysClr val="window" lastClr="FFFFFF"/>
      </a:lt1>
      <a:dk2>
        <a:srgbClr val="1E2559"/>
      </a:dk2>
      <a:lt2>
        <a:srgbClr val="E7E6E6"/>
      </a:lt2>
      <a:accent1>
        <a:srgbClr val="303556"/>
      </a:accent1>
      <a:accent2>
        <a:srgbClr val="D9C18B"/>
      </a:accent2>
      <a:accent3>
        <a:srgbClr val="C8951C"/>
      </a:accent3>
      <a:accent4>
        <a:srgbClr val="AEAEAE"/>
      </a:accent4>
      <a:accent5>
        <a:srgbClr val="3B3B3C"/>
      </a:accent5>
      <a:accent6>
        <a:srgbClr val="137A6D"/>
      </a:accent6>
      <a:hlink>
        <a:srgbClr val="6390C7"/>
      </a:hlink>
      <a:folHlink>
        <a:srgbClr val="A1BC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7275DA490C164E911DC421E701B544" ma:contentTypeVersion="6" ma:contentTypeDescription="Create a new document." ma:contentTypeScope="" ma:versionID="b34f6c3c835bfa5281415a0114357475">
  <xsd:schema xmlns:xsd="http://www.w3.org/2001/XMLSchema" xmlns:xs="http://www.w3.org/2001/XMLSchema" xmlns:p="http://schemas.microsoft.com/office/2006/metadata/properties" xmlns:ns2="c064e7ef-9574-4132-bfc8-342f39394f32" xmlns:ns3="57d0f309-2fd4-4acb-a571-ec574a252345" targetNamespace="http://schemas.microsoft.com/office/2006/metadata/properties" ma:root="true" ma:fieldsID="2815ea54c3d06801d95e57e2bf0758e3" ns2:_="" ns3:_="">
    <xsd:import namespace="c064e7ef-9574-4132-bfc8-342f39394f32"/>
    <xsd:import namespace="57d0f309-2fd4-4acb-a571-ec574a2523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4e7ef-9574-4132-bfc8-342f39394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0f309-2fd4-4acb-a571-ec574a2523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D94F12-B402-4DAD-A05B-F5A4E8A5AF06}">
  <ds:schemaRefs>
    <ds:schemaRef ds:uri="http://schemas.microsoft.com/sharepoint/v3/contenttype/forms"/>
  </ds:schemaRefs>
</ds:datastoreItem>
</file>

<file path=customXml/itemProps2.xml><?xml version="1.0" encoding="utf-8"?>
<ds:datastoreItem xmlns:ds="http://schemas.openxmlformats.org/officeDocument/2006/customXml" ds:itemID="{FC9C102D-467A-4CB8-847A-C70CD050FC45}">
  <ds:schemaRef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57d0f309-2fd4-4acb-a571-ec574a252345"/>
    <ds:schemaRef ds:uri="http://schemas.microsoft.com/office/infopath/2007/PartnerControls"/>
    <ds:schemaRef ds:uri="http://schemas.openxmlformats.org/package/2006/metadata/core-properties"/>
    <ds:schemaRef ds:uri="c064e7ef-9574-4132-bfc8-342f39394f32"/>
    <ds:schemaRef ds:uri="http://purl.org/dc/elements/1.1/"/>
  </ds:schemaRefs>
</ds:datastoreItem>
</file>

<file path=customXml/itemProps3.xml><?xml version="1.0" encoding="utf-8"?>
<ds:datastoreItem xmlns:ds="http://schemas.openxmlformats.org/officeDocument/2006/customXml" ds:itemID="{605EF7CD-0F16-4F63-B771-B6694D27A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64e7ef-9574-4132-bfc8-342f39394f32"/>
    <ds:schemaRef ds:uri="57d0f309-2fd4-4acb-a571-ec574a252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2691</TotalTime>
  <Words>2100</Words>
  <Application>Microsoft Office PowerPoint</Application>
  <PresentationFormat>Widescreen</PresentationFormat>
  <Paragraphs>166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English as a Foreign Language</vt:lpstr>
      <vt:lpstr>Contents</vt:lpstr>
      <vt:lpstr>PowerPoint Presentation</vt:lpstr>
      <vt:lpstr>Our Campuses</vt:lpstr>
      <vt:lpstr>Support Services</vt:lpstr>
      <vt:lpstr>Part Time International Student Fees for EFL Courses only</vt:lpstr>
      <vt:lpstr>Cambridge English Courses</vt:lpstr>
      <vt:lpstr>Case Studies</vt:lpstr>
      <vt:lpstr>Mustora Adams (South Africa) “I completed the CAE now known as the C1 Advance course. I now reap the benefits of the course as it taught me to converse more eloquently and increased my vocabulary tremendously. I very much enjoy studying at Belfast Met and like that I had fellow students that were on the same path, with similar goals and determinations. With all the available resources, campus’ library and user -friendly study material, it made studying less over whelming. As an auditory leaner I appreciated the classroom discussions, continuous tests and evaluation conducted by my lecturer that kept me on par with the curriculum. I gained valuable insight and skills during this course that should be beneficial for any future endeavors and will definitely consider a career in teaching English.”</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Cardwell (LCardwell)</dc:creator>
  <cp:lastModifiedBy>Tere McBurney (TMcBurney)</cp:lastModifiedBy>
  <cp:revision>52</cp:revision>
  <dcterms:created xsi:type="dcterms:W3CDTF">2020-05-06T13:57:31Z</dcterms:created>
  <dcterms:modified xsi:type="dcterms:W3CDTF">2025-06-05T11:12:32Z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0x0101002F7275DA490C164E911DC421E701B544</vt:lpwstr>
  </property>
</Properties>
</file>