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67" r:id="rId4"/>
  </p:sldMasterIdLst>
  <p:notesMasterIdLst>
    <p:notesMasterId r:id="rId27"/>
  </p:notesMasterIdLst>
  <p:sldIdLst>
    <p:sldId id="263" r:id="rId5"/>
    <p:sldId id="335" r:id="rId6"/>
    <p:sldId id="332" r:id="rId7"/>
    <p:sldId id="360" r:id="rId8"/>
    <p:sldId id="325" r:id="rId9"/>
    <p:sldId id="339" r:id="rId10"/>
    <p:sldId id="343" r:id="rId11"/>
    <p:sldId id="344" r:id="rId12"/>
    <p:sldId id="345" r:id="rId13"/>
    <p:sldId id="346" r:id="rId14"/>
    <p:sldId id="361" r:id="rId15"/>
    <p:sldId id="362" r:id="rId16"/>
    <p:sldId id="363" r:id="rId17"/>
    <p:sldId id="354" r:id="rId18"/>
    <p:sldId id="365" r:id="rId19"/>
    <p:sldId id="366" r:id="rId20"/>
    <p:sldId id="356" r:id="rId21"/>
    <p:sldId id="367" r:id="rId22"/>
    <p:sldId id="358" r:id="rId23"/>
    <p:sldId id="369" r:id="rId24"/>
    <p:sldId id="368" r:id="rId25"/>
    <p:sldId id="370"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nna French (DFrench)" initials="DF(" lastIdx="1" clrIdx="0">
    <p:extLst>
      <p:ext uri="{19B8F6BF-5375-455C-9EA6-DF929625EA0E}">
        <p15:presenceInfo xmlns:p15="http://schemas.microsoft.com/office/powerpoint/2012/main" userId="S-1-5-21-1217037417-1724858128-3553607364-137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34D9"/>
    <a:srgbClr val="14DC35"/>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0BB612-7923-4039-B51E-802B82FC45E7}" v="7" dt="2023-06-01T15:12:32.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74818" autoAdjust="0"/>
  </p:normalViewPr>
  <p:slideViewPr>
    <p:cSldViewPr snapToGrid="0">
      <p:cViewPr varScale="1">
        <p:scale>
          <a:sx n="54" d="100"/>
          <a:sy n="54" d="100"/>
        </p:scale>
        <p:origin x="1764" y="60"/>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na French (DFrench)" userId="1aaed617-38c5-4184-972c-8c39614d6936" providerId="ADAL" clId="{790BB612-7923-4039-B51E-802B82FC45E7}"/>
    <pc:docChg chg="undo custSel delSld modSld">
      <pc:chgData name="Donna French (DFrench)" userId="1aaed617-38c5-4184-972c-8c39614d6936" providerId="ADAL" clId="{790BB612-7923-4039-B51E-802B82FC45E7}" dt="2023-06-01T15:12:46.105" v="204" actId="20577"/>
      <pc:docMkLst>
        <pc:docMk/>
      </pc:docMkLst>
      <pc:sldChg chg="addSp delSp modSp mod modTransition delAnim modAnim modNotesTx">
        <pc:chgData name="Donna French (DFrench)" userId="1aaed617-38c5-4184-972c-8c39614d6936" providerId="ADAL" clId="{790BB612-7923-4039-B51E-802B82FC45E7}" dt="2023-06-01T14:47:11.165" v="150" actId="6549"/>
        <pc:sldMkLst>
          <pc:docMk/>
          <pc:sldMk cId="2098180882" sldId="332"/>
        </pc:sldMkLst>
        <pc:spChg chg="mod">
          <ac:chgData name="Donna French (DFrench)" userId="1aaed617-38c5-4184-972c-8c39614d6936" providerId="ADAL" clId="{790BB612-7923-4039-B51E-802B82FC45E7}" dt="2023-06-01T14:41:14.869" v="43" actId="20577"/>
          <ac:spMkLst>
            <pc:docMk/>
            <pc:sldMk cId="2098180882" sldId="332"/>
            <ac:spMk id="3" creationId="{00000000-0000-0000-0000-000000000000}"/>
          </ac:spMkLst>
        </pc:spChg>
        <pc:picChg chg="del">
          <ac:chgData name="Donna French (DFrench)" userId="1aaed617-38c5-4184-972c-8c39614d6936" providerId="ADAL" clId="{790BB612-7923-4039-B51E-802B82FC45E7}" dt="2023-06-01T14:44:36.855" v="118" actId="21"/>
          <ac:picMkLst>
            <pc:docMk/>
            <pc:sldMk cId="2098180882" sldId="332"/>
            <ac:picMk id="2" creationId="{9BE0BA9B-5CD1-4432-895C-3C498520C3A3}"/>
          </ac:picMkLst>
        </pc:picChg>
        <pc:picChg chg="del">
          <ac:chgData name="Donna French (DFrench)" userId="1aaed617-38c5-4184-972c-8c39614d6936" providerId="ADAL" clId="{790BB612-7923-4039-B51E-802B82FC45E7}" dt="2023-06-01T14:44:40.425" v="119" actId="478"/>
          <ac:picMkLst>
            <pc:docMk/>
            <pc:sldMk cId="2098180882" sldId="332"/>
            <ac:picMk id="5" creationId="{8D3B5614-A054-471A-A2B6-9AE7C9A70143}"/>
          </ac:picMkLst>
        </pc:picChg>
        <pc:picChg chg="del">
          <ac:chgData name="Donna French (DFrench)" userId="1aaed617-38c5-4184-972c-8c39614d6936" providerId="ADAL" clId="{790BB612-7923-4039-B51E-802B82FC45E7}" dt="2023-06-01T14:44:33.857" v="117" actId="21"/>
          <ac:picMkLst>
            <pc:docMk/>
            <pc:sldMk cId="2098180882" sldId="332"/>
            <ac:picMk id="6" creationId="{84248A75-F0D3-4093-8570-ACAEBA29030F}"/>
          </ac:picMkLst>
        </pc:picChg>
        <pc:picChg chg="add del mod">
          <ac:chgData name="Donna French (DFrench)" userId="1aaed617-38c5-4184-972c-8c39614d6936" providerId="ADAL" clId="{790BB612-7923-4039-B51E-802B82FC45E7}" dt="2023-06-01T14:45:54.939" v="121"/>
          <ac:picMkLst>
            <pc:docMk/>
            <pc:sldMk cId="2098180882" sldId="332"/>
            <ac:picMk id="7" creationId="{7116293A-49AC-6FBE-C31A-86E363071D7D}"/>
          </ac:picMkLst>
        </pc:picChg>
        <pc:picChg chg="add mod">
          <ac:chgData name="Donna French (DFrench)" userId="1aaed617-38c5-4184-972c-8c39614d6936" providerId="ADAL" clId="{790BB612-7923-4039-B51E-802B82FC45E7}" dt="2023-06-01T14:46:10.803" v="122"/>
          <ac:picMkLst>
            <pc:docMk/>
            <pc:sldMk cId="2098180882" sldId="332"/>
            <ac:picMk id="8" creationId="{026AB51D-4FC7-3A32-7C59-31FE0E0B6E76}"/>
          </ac:picMkLst>
        </pc:picChg>
      </pc:sldChg>
      <pc:sldChg chg="modSp mod modNotesTx">
        <pc:chgData name="Donna French (DFrench)" userId="1aaed617-38c5-4184-972c-8c39614d6936" providerId="ADAL" clId="{790BB612-7923-4039-B51E-802B82FC45E7}" dt="2023-06-01T14:49:56.233" v="159" actId="20577"/>
        <pc:sldMkLst>
          <pc:docMk/>
          <pc:sldMk cId="2216993395" sldId="343"/>
        </pc:sldMkLst>
        <pc:spChg chg="mod">
          <ac:chgData name="Donna French (DFrench)" userId="1aaed617-38c5-4184-972c-8c39614d6936" providerId="ADAL" clId="{790BB612-7923-4039-B51E-802B82FC45E7}" dt="2023-06-01T14:49:56.233" v="159" actId="20577"/>
          <ac:spMkLst>
            <pc:docMk/>
            <pc:sldMk cId="2216993395" sldId="343"/>
            <ac:spMk id="3" creationId="{00000000-0000-0000-0000-000000000000}"/>
          </ac:spMkLst>
        </pc:spChg>
      </pc:sldChg>
      <pc:sldChg chg="modSp mod">
        <pc:chgData name="Donna French (DFrench)" userId="1aaed617-38c5-4184-972c-8c39614d6936" providerId="ADAL" clId="{790BB612-7923-4039-B51E-802B82FC45E7}" dt="2023-06-01T14:51:43.426" v="163" actId="20577"/>
        <pc:sldMkLst>
          <pc:docMk/>
          <pc:sldMk cId="480513856" sldId="344"/>
        </pc:sldMkLst>
        <pc:spChg chg="mod">
          <ac:chgData name="Donna French (DFrench)" userId="1aaed617-38c5-4184-972c-8c39614d6936" providerId="ADAL" clId="{790BB612-7923-4039-B51E-802B82FC45E7}" dt="2023-06-01T14:51:43.426" v="163" actId="20577"/>
          <ac:spMkLst>
            <pc:docMk/>
            <pc:sldMk cId="480513856" sldId="344"/>
            <ac:spMk id="3" creationId="{00000000-0000-0000-0000-000000000000}"/>
          </ac:spMkLst>
        </pc:spChg>
      </pc:sldChg>
      <pc:sldChg chg="modSp mod modNotesTx">
        <pc:chgData name="Donna French (DFrench)" userId="1aaed617-38c5-4184-972c-8c39614d6936" providerId="ADAL" clId="{790BB612-7923-4039-B51E-802B82FC45E7}" dt="2023-06-01T14:53:49.701" v="169" actId="20577"/>
        <pc:sldMkLst>
          <pc:docMk/>
          <pc:sldMk cId="2661655507" sldId="345"/>
        </pc:sldMkLst>
        <pc:spChg chg="mod">
          <ac:chgData name="Donna French (DFrench)" userId="1aaed617-38c5-4184-972c-8c39614d6936" providerId="ADAL" clId="{790BB612-7923-4039-B51E-802B82FC45E7}" dt="2023-06-01T14:52:45.835" v="167" actId="20577"/>
          <ac:spMkLst>
            <pc:docMk/>
            <pc:sldMk cId="2661655507" sldId="345"/>
            <ac:spMk id="3" creationId="{00000000-0000-0000-0000-000000000000}"/>
          </ac:spMkLst>
        </pc:spChg>
      </pc:sldChg>
      <pc:sldChg chg="addSp delSp modSp mod delAnim modNotesTx">
        <pc:chgData name="Donna French (DFrench)" userId="1aaed617-38c5-4184-972c-8c39614d6936" providerId="ADAL" clId="{790BB612-7923-4039-B51E-802B82FC45E7}" dt="2023-06-01T15:12:46.105" v="204" actId="20577"/>
        <pc:sldMkLst>
          <pc:docMk/>
          <pc:sldMk cId="3333873800" sldId="354"/>
        </pc:sldMkLst>
        <pc:spChg chg="mod">
          <ac:chgData name="Donna French (DFrench)" userId="1aaed617-38c5-4184-972c-8c39614d6936" providerId="ADAL" clId="{790BB612-7923-4039-B51E-802B82FC45E7}" dt="2023-06-01T15:12:46.105" v="204" actId="20577"/>
          <ac:spMkLst>
            <pc:docMk/>
            <pc:sldMk cId="3333873800" sldId="354"/>
            <ac:spMk id="3" creationId="{00000000-0000-0000-0000-000000000000}"/>
          </ac:spMkLst>
        </pc:spChg>
        <pc:picChg chg="del">
          <ac:chgData name="Donna French (DFrench)" userId="1aaed617-38c5-4184-972c-8c39614d6936" providerId="ADAL" clId="{790BB612-7923-4039-B51E-802B82FC45E7}" dt="2023-06-01T15:12:10.184" v="200" actId="21"/>
          <ac:picMkLst>
            <pc:docMk/>
            <pc:sldMk cId="3333873800" sldId="354"/>
            <ac:picMk id="6" creationId="{F152313D-B87D-425B-9609-93D27AF787A7}"/>
          </ac:picMkLst>
        </pc:picChg>
        <pc:picChg chg="add mod">
          <ac:chgData name="Donna French (DFrench)" userId="1aaed617-38c5-4184-972c-8c39614d6936" providerId="ADAL" clId="{790BB612-7923-4039-B51E-802B82FC45E7}" dt="2023-06-01T15:12:32.799" v="201"/>
          <ac:picMkLst>
            <pc:docMk/>
            <pc:sldMk cId="3333873800" sldId="354"/>
            <ac:picMk id="7" creationId="{F1540C06-1F28-799D-E4EC-F73CCB949697}"/>
          </ac:picMkLst>
        </pc:picChg>
      </pc:sldChg>
      <pc:sldChg chg="del">
        <pc:chgData name="Donna French (DFrench)" userId="1aaed617-38c5-4184-972c-8c39614d6936" providerId="ADAL" clId="{790BB612-7923-4039-B51E-802B82FC45E7}" dt="2023-06-01T15:11:40.584" v="198" actId="2696"/>
        <pc:sldMkLst>
          <pc:docMk/>
          <pc:sldMk cId="3461813191" sldId="357"/>
        </pc:sldMkLst>
      </pc:sldChg>
      <pc:sldChg chg="addSp delSp modSp mod modTransition delAnim modAnim modNotesTx">
        <pc:chgData name="Donna French (DFrench)" userId="1aaed617-38c5-4184-972c-8c39614d6936" providerId="ADAL" clId="{790BB612-7923-4039-B51E-802B82FC45E7}" dt="2023-06-01T15:10:47.236" v="197"/>
        <pc:sldMkLst>
          <pc:docMk/>
          <pc:sldMk cId="2947282551" sldId="367"/>
        </pc:sldMkLst>
        <pc:spChg chg="mod">
          <ac:chgData name="Donna French (DFrench)" userId="1aaed617-38c5-4184-972c-8c39614d6936" providerId="ADAL" clId="{790BB612-7923-4039-B51E-802B82FC45E7}" dt="2023-06-01T15:08:18.582" v="193" actId="20577"/>
          <ac:spMkLst>
            <pc:docMk/>
            <pc:sldMk cId="2947282551" sldId="367"/>
            <ac:spMk id="3" creationId="{00000000-0000-0000-0000-000000000000}"/>
          </ac:spMkLst>
        </pc:spChg>
        <pc:picChg chg="del">
          <ac:chgData name="Donna French (DFrench)" userId="1aaed617-38c5-4184-972c-8c39614d6936" providerId="ADAL" clId="{790BB612-7923-4039-B51E-802B82FC45E7}" dt="2023-06-01T15:08:34.718" v="194" actId="21"/>
          <ac:picMkLst>
            <pc:docMk/>
            <pc:sldMk cId="2947282551" sldId="367"/>
            <ac:picMk id="5" creationId="{00000000-0000-0000-0000-000000000000}"/>
          </ac:picMkLst>
        </pc:picChg>
        <pc:picChg chg="add del mod">
          <ac:chgData name="Donna French (DFrench)" userId="1aaed617-38c5-4184-972c-8c39614d6936" providerId="ADAL" clId="{790BB612-7923-4039-B51E-802B82FC45E7}" dt="2023-06-01T15:09:34.325" v="196"/>
          <ac:picMkLst>
            <pc:docMk/>
            <pc:sldMk cId="2947282551" sldId="367"/>
            <ac:picMk id="6" creationId="{506B2474-AA39-1DC3-AC72-D8CD655DBED5}"/>
          </ac:picMkLst>
        </pc:picChg>
        <pc:picChg chg="add mod">
          <ac:chgData name="Donna French (DFrench)" userId="1aaed617-38c5-4184-972c-8c39614d6936" providerId="ADAL" clId="{790BB612-7923-4039-B51E-802B82FC45E7}" dt="2023-06-01T15:10:47.236" v="197"/>
          <ac:picMkLst>
            <pc:docMk/>
            <pc:sldMk cId="2947282551" sldId="367"/>
            <ac:picMk id="7" creationId="{1FADDF79-9404-0AB8-B61B-A1665A4EB343}"/>
          </ac:picMkLst>
        </pc:picChg>
      </pc:sldChg>
    </pc:docChg>
  </pc:docChgLst>
  <pc:docChgLst>
    <pc:chgData name="Donna French (DFrench)" userId="1aaed617-38c5-4184-972c-8c39614d6936" providerId="ADAL" clId="{B968C29D-B62E-464D-84FD-C53BB6417561}"/>
    <pc:docChg chg="modSld">
      <pc:chgData name="Donna French (DFrench)" userId="1aaed617-38c5-4184-972c-8c39614d6936" providerId="ADAL" clId="{B968C29D-B62E-464D-84FD-C53BB6417561}" dt="2022-07-06T08:22:43.573" v="135" actId="20577"/>
      <pc:docMkLst>
        <pc:docMk/>
      </pc:docMkLst>
      <pc:sldChg chg="modSp mod">
        <pc:chgData name="Donna French (DFrench)" userId="1aaed617-38c5-4184-972c-8c39614d6936" providerId="ADAL" clId="{B968C29D-B62E-464D-84FD-C53BB6417561}" dt="2022-07-06T08:16:15.147" v="3" actId="20577"/>
        <pc:sldMkLst>
          <pc:docMk/>
          <pc:sldMk cId="2947282551" sldId="367"/>
        </pc:sldMkLst>
        <pc:spChg chg="mod">
          <ac:chgData name="Donna French (DFrench)" userId="1aaed617-38c5-4184-972c-8c39614d6936" providerId="ADAL" clId="{B968C29D-B62E-464D-84FD-C53BB6417561}" dt="2022-07-06T08:16:15.147" v="3" actId="20577"/>
          <ac:spMkLst>
            <pc:docMk/>
            <pc:sldMk cId="2947282551" sldId="367"/>
            <ac:spMk id="3" creationId="{00000000-0000-0000-0000-000000000000}"/>
          </ac:spMkLst>
        </pc:spChg>
      </pc:sldChg>
      <pc:sldChg chg="modSp mod modNotesTx">
        <pc:chgData name="Donna French (DFrench)" userId="1aaed617-38c5-4184-972c-8c39614d6936" providerId="ADAL" clId="{B968C29D-B62E-464D-84FD-C53BB6417561}" dt="2022-07-06T08:22:43.573" v="135" actId="20577"/>
        <pc:sldMkLst>
          <pc:docMk/>
          <pc:sldMk cId="468764420" sldId="368"/>
        </pc:sldMkLst>
        <pc:spChg chg="mod">
          <ac:chgData name="Donna French (DFrench)" userId="1aaed617-38c5-4184-972c-8c39614d6936" providerId="ADAL" clId="{B968C29D-B62E-464D-84FD-C53BB6417561}" dt="2022-07-06T08:18:52.502" v="7" actId="20577"/>
          <ac:spMkLst>
            <pc:docMk/>
            <pc:sldMk cId="468764420" sldId="368"/>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A1470F-10C3-4EEC-BC97-155E682CF52C}" type="datetimeFigureOut">
              <a:rPr lang="en-GB" smtClean="0"/>
              <a:t>01/06/2023</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F6FDE8-FFCB-45AB-A7B5-3DDFC6C16C2C}" type="slidenum">
              <a:rPr lang="en-GB" smtClean="0"/>
              <a:t>‹#›</a:t>
            </a:fld>
            <a:endParaRPr lang="en-GB" dirty="0"/>
          </a:p>
        </p:txBody>
      </p:sp>
    </p:spTree>
    <p:extLst>
      <p:ext uri="{BB962C8B-B14F-4D97-AF65-F5344CB8AC3E}">
        <p14:creationId xmlns:p14="http://schemas.microsoft.com/office/powerpoint/2010/main" val="1649273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a:t>
            </a:r>
            <a:r>
              <a:rPr lang="en-GB" baseline="0" dirty="0"/>
              <a:t> my name is Donna-Marie French and I am a Student Funding Manager here at Belfast Met, in today’s session I am going to run through various funding opportunities that may be available to whilst studying your course.</a:t>
            </a:r>
            <a:endParaRPr lang="en-GB" dirty="0"/>
          </a:p>
        </p:txBody>
      </p:sp>
      <p:sp>
        <p:nvSpPr>
          <p:cNvPr id="4" name="Slide Number Placeholder 3"/>
          <p:cNvSpPr>
            <a:spLocks noGrp="1"/>
          </p:cNvSpPr>
          <p:nvPr>
            <p:ph type="sldNum" sz="quarter" idx="10"/>
          </p:nvPr>
        </p:nvSpPr>
        <p:spPr/>
        <p:txBody>
          <a:bodyPr/>
          <a:lstStyle/>
          <a:p>
            <a:fld id="{FAF6FDE8-FFCB-45AB-A7B5-3DDFC6C16C2C}" type="slidenum">
              <a:rPr lang="en-GB" smtClean="0"/>
              <a:t>1</a:t>
            </a:fld>
            <a:endParaRPr lang="en-GB" dirty="0"/>
          </a:p>
        </p:txBody>
      </p:sp>
    </p:spTree>
    <p:extLst>
      <p:ext uri="{BB962C8B-B14F-4D97-AF65-F5344CB8AC3E}">
        <p14:creationId xmlns:p14="http://schemas.microsoft.com/office/powerpoint/2010/main" val="2441028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table provides you with the various funding sources I had mentioned for Further Education</a:t>
            </a:r>
            <a:r>
              <a:rPr lang="en-GB" baseline="0" dirty="0"/>
              <a:t> </a:t>
            </a:r>
            <a:r>
              <a:rPr lang="en-GB" dirty="0"/>
              <a:t>and the relevant web addresses for each of the funds to enable you to apply and to find out full eligibility criteria.</a:t>
            </a:r>
          </a:p>
          <a:p>
            <a:endParaRPr lang="en-GB" dirty="0"/>
          </a:p>
          <a:p>
            <a:endParaRPr lang="en-GB" dirty="0"/>
          </a:p>
        </p:txBody>
      </p:sp>
      <p:sp>
        <p:nvSpPr>
          <p:cNvPr id="4" name="Slide Number Placeholder 3"/>
          <p:cNvSpPr>
            <a:spLocks noGrp="1"/>
          </p:cNvSpPr>
          <p:nvPr>
            <p:ph type="sldNum" sz="quarter" idx="10"/>
          </p:nvPr>
        </p:nvSpPr>
        <p:spPr/>
        <p:txBody>
          <a:bodyPr/>
          <a:lstStyle/>
          <a:p>
            <a:fld id="{FAF6FDE8-FFCB-45AB-A7B5-3DDFC6C16C2C}" type="slidenum">
              <a:rPr lang="en-GB" smtClean="0"/>
              <a:t>10</a:t>
            </a:fld>
            <a:endParaRPr lang="en-GB" dirty="0"/>
          </a:p>
        </p:txBody>
      </p:sp>
    </p:spTree>
    <p:extLst>
      <p:ext uri="{BB962C8B-B14F-4D97-AF65-F5344CB8AC3E}">
        <p14:creationId xmlns:p14="http://schemas.microsoft.com/office/powerpoint/2010/main" val="2909853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If you are </a:t>
            </a:r>
            <a:r>
              <a:rPr lang="en-GB" dirty="0"/>
              <a:t>studying</a:t>
            </a:r>
            <a:r>
              <a:rPr lang="en-GB" baseline="0" dirty="0"/>
              <a:t> a Level 4 - 6 Higher Education Course Full Time, you could be eligible to apply for assistance through Student Finance NI(you can either apply online or paper based PN1 application) and be assessed for a Tuition Fee Loan(This is </a:t>
            </a:r>
            <a:r>
              <a:rPr lang="en-GB" sz="1200" b="0" i="0" u="none" strike="noStrike" kern="1200" baseline="0" dirty="0">
                <a:solidFill>
                  <a:schemeClr val="tx1"/>
                </a:solidFill>
                <a:effectLst/>
                <a:latin typeface="+mn-lt"/>
                <a:ea typeface="+mn-ea"/>
                <a:cs typeface="+mn-cs"/>
              </a:rPr>
              <a:t>a</a:t>
            </a:r>
            <a:r>
              <a:rPr lang="en-GB" sz="1200" b="0" i="0" u="none" strike="noStrike" kern="1200" dirty="0">
                <a:solidFill>
                  <a:schemeClr val="tx1"/>
                </a:solidFill>
                <a:effectLst/>
                <a:latin typeface="+mn-lt"/>
                <a:ea typeface="+mn-ea"/>
                <a:cs typeface="+mn-cs"/>
              </a:rPr>
              <a:t> non-means tested loan available to you to cover your</a:t>
            </a:r>
            <a:r>
              <a:rPr lang="en-GB" sz="1200" b="0" i="0" u="none" strike="noStrike" kern="1200" baseline="0" dirty="0">
                <a:solidFill>
                  <a:schemeClr val="tx1"/>
                </a:solidFill>
                <a:effectLst/>
                <a:latin typeface="+mn-lt"/>
                <a:ea typeface="+mn-ea"/>
                <a:cs typeface="+mn-cs"/>
              </a:rPr>
              <a:t> Course Fees</a:t>
            </a:r>
            <a:r>
              <a:rPr lang="en-GB" sz="1200" b="0" i="0" u="none" strike="noStrike" kern="1200" dirty="0">
                <a:solidFill>
                  <a:schemeClr val="tx1"/>
                </a:solidFill>
                <a:effectLst/>
                <a:latin typeface="+mn-lt"/>
                <a:ea typeface="+mn-ea"/>
                <a:cs typeface="+mn-cs"/>
              </a:rPr>
              <a:t>)</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Maintenance Loan(A means tested loan available to assist with your living/accommodation costs. A higher rate loan is available if living away from family home)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and a Maintenance Grant( this is a means tested grant of up to £3,465 available to assist you with living/accommodation costs and doesn’t need to be repaid on the completion of your course) for the Maintenance Grant your household income must be under £41,065.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Additional Support through SFNI could be the Childcare Grant you have child dependents and are requiring help towards Childcare Costs, Disabled Students Allowance, Parents Learning Allowance &amp; the Adult Dependent Grant, for more information and criteria please go to studentfinanceni.co.uk.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If you are studying BSc Degree in Social Work you could be eligible to apply for the Social Work Bursary(for more information please contact your Course 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Higher Education Bursary may be also be available to you and the Learner Support Fund.  Towards the end of the session I will be giving a brief overview of these two funds.</a:t>
            </a:r>
          </a:p>
        </p:txBody>
      </p:sp>
      <p:sp>
        <p:nvSpPr>
          <p:cNvPr id="4" name="Slide Number Placeholder 3"/>
          <p:cNvSpPr>
            <a:spLocks noGrp="1"/>
          </p:cNvSpPr>
          <p:nvPr>
            <p:ph type="sldNum" sz="quarter" idx="10"/>
          </p:nvPr>
        </p:nvSpPr>
        <p:spPr/>
        <p:txBody>
          <a:bodyPr/>
          <a:lstStyle/>
          <a:p>
            <a:fld id="{FAF6FDE8-FFCB-45AB-A7B5-3DDFC6C16C2C}" type="slidenum">
              <a:rPr lang="en-GB" smtClean="0"/>
              <a:t>11</a:t>
            </a:fld>
            <a:endParaRPr lang="en-GB" dirty="0"/>
          </a:p>
        </p:txBody>
      </p:sp>
    </p:spTree>
    <p:extLst>
      <p:ext uri="{BB962C8B-B14F-4D97-AF65-F5344CB8AC3E}">
        <p14:creationId xmlns:p14="http://schemas.microsoft.com/office/powerpoint/2010/main" val="196056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you are studying a Level 4 - 6 Higher Education Course Part</a:t>
            </a:r>
            <a:r>
              <a:rPr lang="en-GB" baseline="0" dirty="0"/>
              <a:t> Time</a:t>
            </a:r>
            <a:r>
              <a:rPr lang="en-GB" dirty="0"/>
              <a:t>, </a:t>
            </a:r>
            <a:r>
              <a:rPr lang="en-GB" sz="1200" b="0" i="0" u="none" strike="noStrike" kern="1200" baseline="0" dirty="0">
                <a:solidFill>
                  <a:schemeClr val="tx1"/>
                </a:solidFill>
                <a:effectLst/>
                <a:latin typeface="+mn-lt"/>
                <a:ea typeface="+mn-ea"/>
                <a:cs typeface="+mn-cs"/>
              </a:rPr>
              <a:t>and you </a:t>
            </a:r>
            <a:r>
              <a:rPr lang="en-GB" sz="1200" b="0" i="0" u="none" strike="noStrike" kern="1200" dirty="0">
                <a:solidFill>
                  <a:schemeClr val="tx1"/>
                </a:solidFill>
                <a:effectLst/>
                <a:latin typeface="+mn-lt"/>
                <a:ea typeface="+mn-ea"/>
                <a:cs typeface="+mn-cs"/>
              </a:rPr>
              <a:t>are studying at least 50% of an equivalent full-time course, then you can apply for financial help. Your entitlement will depend on your household income and that of your spouse / partner. </a:t>
            </a:r>
            <a:r>
              <a:rPr lang="en-GB" dirty="0"/>
              <a:t>you could be eligible to apply for assistance through Student Finance NI(either online</a:t>
            </a:r>
            <a:r>
              <a:rPr lang="en-GB" baseline="0" dirty="0"/>
              <a:t> or a PTL application form) and assessed for Help with Course Fees and a Books and Equipment Grant,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You can apply for </a:t>
            </a:r>
            <a:r>
              <a:rPr lang="en-GB" sz="1200" b="0" i="0" u="none" strike="noStrike" kern="1200" baseline="0" dirty="0">
                <a:solidFill>
                  <a:schemeClr val="tx1"/>
                </a:solidFill>
                <a:effectLst/>
                <a:latin typeface="+mn-lt"/>
                <a:ea typeface="+mn-ea"/>
                <a:cs typeface="+mn-cs"/>
              </a:rPr>
              <a:t>a Tuition Fee Grant, this is </a:t>
            </a:r>
            <a:r>
              <a:rPr lang="en-GB" sz="1200" b="0" i="0" u="none" strike="noStrike" kern="1200" dirty="0">
                <a:solidFill>
                  <a:schemeClr val="tx1"/>
                </a:solidFill>
                <a:effectLst/>
                <a:latin typeface="+mn-lt"/>
                <a:ea typeface="+mn-ea"/>
                <a:cs typeface="+mn-cs"/>
              </a:rPr>
              <a:t> means tested grant available to you to help cover the cost of your course. </a:t>
            </a:r>
            <a:br>
              <a:rPr lang="en-GB" sz="1200" b="0" i="0" u="none" strike="noStrike" kern="1200" dirty="0">
                <a:solidFill>
                  <a:schemeClr val="tx1"/>
                </a:solidFill>
                <a:effectLst/>
                <a:latin typeface="+mn-lt"/>
                <a:ea typeface="+mn-ea"/>
                <a:cs typeface="+mn-cs"/>
              </a:rPr>
            </a:b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If the grant does not cover you entire fee or you are not eligible for the grant,</a:t>
            </a:r>
            <a:r>
              <a:rPr lang="en-GB" sz="1200" b="0" i="0" u="none" strike="noStrike" kern="1200" baseline="0" dirty="0">
                <a:solidFill>
                  <a:schemeClr val="tx1"/>
                </a:solidFill>
                <a:effectLst/>
                <a:latin typeface="+mn-lt"/>
                <a:ea typeface="+mn-ea"/>
                <a:cs typeface="+mn-cs"/>
              </a:rPr>
              <a:t> there a</a:t>
            </a:r>
            <a:r>
              <a:rPr lang="en-GB" sz="1200" b="0" i="0" u="none" strike="noStrike" kern="1200" dirty="0">
                <a:solidFill>
                  <a:schemeClr val="tx1"/>
                </a:solidFill>
                <a:effectLst/>
                <a:latin typeface="+mn-lt"/>
                <a:ea typeface="+mn-ea"/>
                <a:cs typeface="+mn-cs"/>
              </a:rPr>
              <a:t> non means tested Tuition Fee loan is available to you to help cover the cost of your course</a:t>
            </a:r>
            <a:r>
              <a:rPr lang="en-GB" sz="1200" b="0" i="0" u="none" strike="noStrike" kern="1200" baseline="0" dirty="0">
                <a:solidFill>
                  <a:schemeClr val="tx1"/>
                </a:solidFill>
                <a:effectLst/>
                <a:latin typeface="+mn-lt"/>
                <a:ea typeface="+mn-ea"/>
                <a:cs typeface="+mn-cs"/>
              </a:rPr>
              <a:t> 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effectLst/>
                <a:latin typeface="+mn-lt"/>
                <a:ea typeface="+mn-ea"/>
                <a:cs typeface="+mn-cs"/>
              </a:rPr>
              <a:t>A </a:t>
            </a:r>
            <a:r>
              <a:rPr lang="en-GB" sz="1200" b="0" i="0" u="none" strike="noStrike" kern="1200" dirty="0">
                <a:solidFill>
                  <a:schemeClr val="tx1"/>
                </a:solidFill>
                <a:effectLst/>
                <a:latin typeface="+mn-lt"/>
                <a:ea typeface="+mn-ea"/>
                <a:cs typeface="+mn-cs"/>
              </a:rPr>
              <a:t>Course Grant is also available</a:t>
            </a:r>
            <a:r>
              <a:rPr lang="en-GB" sz="1200" b="0" i="0" u="none" strike="noStrike" kern="1200" baseline="0" dirty="0">
                <a:solidFill>
                  <a:schemeClr val="tx1"/>
                </a:solidFill>
                <a:effectLst/>
                <a:latin typeface="+mn-lt"/>
                <a:ea typeface="+mn-ea"/>
                <a:cs typeface="+mn-cs"/>
              </a:rPr>
              <a:t> this is a</a:t>
            </a:r>
            <a:r>
              <a:rPr lang="en-GB" sz="1200" b="0" i="0" u="none" strike="noStrike" kern="1200" dirty="0">
                <a:solidFill>
                  <a:schemeClr val="tx1"/>
                </a:solidFill>
                <a:effectLst/>
                <a:latin typeface="+mn-lt"/>
                <a:ea typeface="+mn-ea"/>
                <a:cs typeface="+mn-cs"/>
              </a:rPr>
              <a:t> means tested grant of up to £265 to assist with the purchase of books etc.</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i="0" u="none" strike="noStrike" kern="1200" dirty="0">
                <a:solidFill>
                  <a:schemeClr val="tx1"/>
                </a:solidFill>
                <a:effectLst/>
                <a:latin typeface="+mn-lt"/>
                <a:ea typeface="+mn-ea"/>
                <a:cs typeface="+mn-cs"/>
              </a:rPr>
            </a:br>
            <a:r>
              <a:rPr lang="en-GB" baseline="0" dirty="0"/>
              <a:t>If you are requiring help towards Childcare Costs whilst studying your Part Time Higher Education Course and are 19 years of age you could apply for the Care to Learn Scheme and if you are 20 years of age or over you can apply for help towards Childcare Costs through Learner Support Fund Childcare for help with Childcare whilst studying your course, please be aware that you must be using a registered Childcare Provider to avail of either one of these Childcare funding options.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If you are eligible for support with Fees and Books and Equipment through Student Finance NI, you could be potentially apply for support through the Learner Support Fund for help with travel costs this is providing you live 3 miles or more away from the Campus you are studying.  </a:t>
            </a:r>
            <a:endParaRPr lang="en-GB" dirty="0"/>
          </a:p>
        </p:txBody>
      </p:sp>
      <p:sp>
        <p:nvSpPr>
          <p:cNvPr id="4" name="Slide Number Placeholder 3"/>
          <p:cNvSpPr>
            <a:spLocks noGrp="1"/>
          </p:cNvSpPr>
          <p:nvPr>
            <p:ph type="sldNum" sz="quarter" idx="10"/>
          </p:nvPr>
        </p:nvSpPr>
        <p:spPr/>
        <p:txBody>
          <a:bodyPr/>
          <a:lstStyle/>
          <a:p>
            <a:fld id="{FAF6FDE8-FFCB-45AB-A7B5-3DDFC6C16C2C}" type="slidenum">
              <a:rPr lang="en-GB" smtClean="0"/>
              <a:t>12</a:t>
            </a:fld>
            <a:endParaRPr lang="en-GB" dirty="0"/>
          </a:p>
        </p:txBody>
      </p:sp>
    </p:spTree>
    <p:extLst>
      <p:ext uri="{BB962C8B-B14F-4D97-AF65-F5344CB8AC3E}">
        <p14:creationId xmlns:p14="http://schemas.microsoft.com/office/powerpoint/2010/main" val="3474448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table provides you with the various funding sources I had mentioned for Higher Education</a:t>
            </a:r>
            <a:r>
              <a:rPr lang="en-GB" baseline="0" dirty="0"/>
              <a:t> </a:t>
            </a:r>
            <a:r>
              <a:rPr lang="en-GB" dirty="0"/>
              <a:t>and the relevant web addresses for each of the funds to enable you to apply and to find out full eligibility criteria.</a:t>
            </a:r>
          </a:p>
          <a:p>
            <a:endParaRPr lang="en-GB" dirty="0"/>
          </a:p>
        </p:txBody>
      </p:sp>
      <p:sp>
        <p:nvSpPr>
          <p:cNvPr id="4" name="Slide Number Placeholder 3"/>
          <p:cNvSpPr>
            <a:spLocks noGrp="1"/>
          </p:cNvSpPr>
          <p:nvPr>
            <p:ph type="sldNum" sz="quarter" idx="10"/>
          </p:nvPr>
        </p:nvSpPr>
        <p:spPr/>
        <p:txBody>
          <a:bodyPr/>
          <a:lstStyle/>
          <a:p>
            <a:fld id="{FAF6FDE8-FFCB-45AB-A7B5-3DDFC6C16C2C}" type="slidenum">
              <a:rPr lang="en-GB" smtClean="0"/>
              <a:t>13</a:t>
            </a:fld>
            <a:endParaRPr lang="en-GB" dirty="0"/>
          </a:p>
        </p:txBody>
      </p:sp>
    </p:spTree>
    <p:extLst>
      <p:ext uri="{BB962C8B-B14F-4D97-AF65-F5344CB8AC3E}">
        <p14:creationId xmlns:p14="http://schemas.microsoft.com/office/powerpoint/2010/main" val="3467103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Other Funds that may</a:t>
            </a:r>
            <a:r>
              <a:rPr lang="en-GB" baseline="0" dirty="0"/>
              <a:t> be available you are the Learner Support Fund, Learner Support Fund Childcare, the Care to Learn Scheme, the Family Action Fund and the In the next view slides, I am going to give you a brief overview of each of these Funds.</a:t>
            </a:r>
          </a:p>
          <a:p>
            <a:endParaRPr lang="en-GB" dirty="0"/>
          </a:p>
        </p:txBody>
      </p:sp>
      <p:sp>
        <p:nvSpPr>
          <p:cNvPr id="4" name="Slide Number Placeholder 3"/>
          <p:cNvSpPr>
            <a:spLocks noGrp="1"/>
          </p:cNvSpPr>
          <p:nvPr>
            <p:ph type="sldNum" sz="quarter" idx="10"/>
          </p:nvPr>
        </p:nvSpPr>
        <p:spPr/>
        <p:txBody>
          <a:bodyPr/>
          <a:lstStyle/>
          <a:p>
            <a:fld id="{FAF6FDE8-FFCB-45AB-A7B5-3DDFC6C16C2C}" type="slidenum">
              <a:rPr lang="en-GB" smtClean="0"/>
              <a:t>14</a:t>
            </a:fld>
            <a:endParaRPr lang="en-GB" dirty="0"/>
          </a:p>
        </p:txBody>
      </p:sp>
    </p:spTree>
    <p:extLst>
      <p:ext uri="{BB962C8B-B14F-4D97-AF65-F5344CB8AC3E}">
        <p14:creationId xmlns:p14="http://schemas.microsoft.com/office/powerpoint/2010/main" val="4101491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The</a:t>
            </a:r>
            <a:r>
              <a:rPr lang="en-GB" baseline="0" dirty="0"/>
              <a:t> Learner Support Fund may be available to you if you are experiencing financial difficulty meeting costs associated with your learning.</a:t>
            </a:r>
            <a:br>
              <a:rPr lang="en-GB" dirty="0"/>
            </a:br>
            <a:br>
              <a:rPr lang="en-GB" dirty="0"/>
            </a:br>
            <a:r>
              <a:rPr lang="en-GB" dirty="0"/>
              <a:t>Students that apply to the Learner Support Fund and meet the means test which is under</a:t>
            </a:r>
            <a:r>
              <a:rPr lang="en-GB" baseline="0" dirty="0"/>
              <a:t> £33,950</a:t>
            </a:r>
            <a:r>
              <a:rPr lang="en-GB" dirty="0"/>
              <a:t> and</a:t>
            </a:r>
            <a:r>
              <a:rPr lang="en-GB" baseline="0" dirty="0"/>
              <a:t> other</a:t>
            </a:r>
            <a:r>
              <a:rPr lang="en-GB" dirty="0"/>
              <a:t> eligibility criteria,</a:t>
            </a:r>
            <a:r>
              <a:rPr lang="en-GB" baseline="0" dirty="0"/>
              <a:t> </a:t>
            </a:r>
            <a:r>
              <a:rPr lang="en-GB" dirty="0"/>
              <a:t>you may be assessed under the following categories:</a:t>
            </a:r>
            <a:r>
              <a:rPr lang="en-GB" baseline="0" dirty="0"/>
              <a:t> </a:t>
            </a:r>
            <a:r>
              <a:rPr lang="en-GB" dirty="0"/>
              <a:t>Course Fees,</a:t>
            </a:r>
            <a:r>
              <a:rPr lang="en-GB" baseline="0" dirty="0"/>
              <a:t> </a:t>
            </a:r>
            <a:r>
              <a:rPr lang="en-GB" dirty="0"/>
              <a:t>Living Costs this is for Full Time Students only,</a:t>
            </a:r>
            <a:r>
              <a:rPr lang="en-GB" baseline="0" dirty="0"/>
              <a:t> </a:t>
            </a:r>
            <a:r>
              <a:rPr lang="en-GB" dirty="0"/>
              <a:t>Book and equipment costs,</a:t>
            </a:r>
            <a:r>
              <a:rPr lang="en-GB" baseline="0" dirty="0"/>
              <a:t> </a:t>
            </a:r>
            <a:r>
              <a:rPr lang="en-GB" dirty="0"/>
              <a:t>Travel costs</a:t>
            </a:r>
            <a:r>
              <a:rPr lang="en-GB" baseline="0" dirty="0"/>
              <a:t> and </a:t>
            </a:r>
            <a:r>
              <a:rPr lang="en-GB" dirty="0"/>
              <a:t>Childcare.</a:t>
            </a:r>
            <a:r>
              <a:rPr lang="en-GB" baseline="0" dirty="0"/>
              <a:t> </a:t>
            </a:r>
          </a:p>
          <a:p>
            <a:pPr marL="0" indent="0">
              <a:buNone/>
            </a:pPr>
            <a:endParaRPr lang="en-GB" b="0" i="0" baseline="0" dirty="0"/>
          </a:p>
          <a:p>
            <a:pPr marL="0" indent="0">
              <a:buNone/>
            </a:pPr>
            <a:r>
              <a:rPr lang="en-GB" b="0" i="0" dirty="0"/>
              <a:t>All other funding sources must be availed of and exhausted before applying.</a:t>
            </a:r>
          </a:p>
          <a:p>
            <a:endParaRPr lang="en-GB" dirty="0"/>
          </a:p>
        </p:txBody>
      </p:sp>
      <p:sp>
        <p:nvSpPr>
          <p:cNvPr id="4" name="Slide Number Placeholder 3"/>
          <p:cNvSpPr>
            <a:spLocks noGrp="1"/>
          </p:cNvSpPr>
          <p:nvPr>
            <p:ph type="sldNum" sz="quarter" idx="10"/>
          </p:nvPr>
        </p:nvSpPr>
        <p:spPr/>
        <p:txBody>
          <a:bodyPr/>
          <a:lstStyle/>
          <a:p>
            <a:fld id="{FAF6FDE8-FFCB-45AB-A7B5-3DDFC6C16C2C}" type="slidenum">
              <a:rPr lang="en-GB" smtClean="0"/>
              <a:t>15</a:t>
            </a:fld>
            <a:endParaRPr lang="en-GB" dirty="0"/>
          </a:p>
        </p:txBody>
      </p:sp>
    </p:spTree>
    <p:extLst>
      <p:ext uri="{BB962C8B-B14F-4D97-AF65-F5344CB8AC3E}">
        <p14:creationId xmlns:p14="http://schemas.microsoft.com/office/powerpoint/2010/main" val="1976128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Care to Learn Scheme is available to young parents aged 16 to 19 years of age.  The award consists of assistance with childcare costs up to £165 per week per child and potentially transport costs to and from the College.  The scheme is a non means tested Award and the applicant cannot receive support towards childcare from any other source.</a:t>
            </a:r>
          </a:p>
          <a:p>
            <a:r>
              <a:rPr lang="en-GB" dirty="0"/>
              <a:t>For more information</a:t>
            </a:r>
            <a:r>
              <a:rPr lang="en-GB" baseline="0" dirty="0"/>
              <a:t> regarding the scheme please get in touch with us via the student funding inbox</a:t>
            </a:r>
            <a:endParaRPr lang="en-GB" dirty="0"/>
          </a:p>
        </p:txBody>
      </p:sp>
      <p:sp>
        <p:nvSpPr>
          <p:cNvPr id="4" name="Slide Number Placeholder 3"/>
          <p:cNvSpPr>
            <a:spLocks noGrp="1"/>
          </p:cNvSpPr>
          <p:nvPr>
            <p:ph type="sldNum" sz="quarter" idx="10"/>
          </p:nvPr>
        </p:nvSpPr>
        <p:spPr/>
        <p:txBody>
          <a:bodyPr/>
          <a:lstStyle/>
          <a:p>
            <a:fld id="{FAF6FDE8-FFCB-45AB-A7B5-3DDFC6C16C2C}" type="slidenum">
              <a:rPr lang="en-GB" smtClean="0"/>
              <a:t>16</a:t>
            </a:fld>
            <a:endParaRPr lang="en-GB" dirty="0"/>
          </a:p>
        </p:txBody>
      </p:sp>
    </p:spTree>
    <p:extLst>
      <p:ext uri="{BB962C8B-B14F-4D97-AF65-F5344CB8AC3E}">
        <p14:creationId xmlns:p14="http://schemas.microsoft.com/office/powerpoint/2010/main" val="2150503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The Family Action fund is a fund that the College has affiliated with, as no funding is currently available for Asylum Seekers attending the College,</a:t>
            </a:r>
            <a:r>
              <a:rPr lang="en-GB" sz="1200" baseline="0" dirty="0"/>
              <a:t> who are studying a Further Education course. </a:t>
            </a:r>
            <a:r>
              <a:rPr lang="en-GB" sz="1200" dirty="0"/>
              <a:t>The fund is a maximum grant of £300 and can assist with travel costs, books &amp; equipment and fees.  If this applies to you then please contact</a:t>
            </a:r>
            <a:r>
              <a:rPr lang="en-GB" sz="1200" baseline="0" dirty="0"/>
              <a:t> us on the application process.  </a:t>
            </a:r>
            <a:r>
              <a:rPr lang="en-GB" sz="1200" dirty="0"/>
              <a:t>If an Award is granted the money is then transferred to the College who organise payment to the student.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For more information</a:t>
            </a:r>
            <a:r>
              <a:rPr lang="en-GB" b="0" baseline="0" dirty="0"/>
              <a:t> regarding the Family Action Fund, please get in touch with us via the student funding inbox</a:t>
            </a:r>
            <a:endParaRPr lang="en-GB" b="0" dirty="0"/>
          </a:p>
          <a:p>
            <a:endParaRPr lang="en-GB" dirty="0"/>
          </a:p>
        </p:txBody>
      </p:sp>
      <p:sp>
        <p:nvSpPr>
          <p:cNvPr id="4" name="Slide Number Placeholder 3"/>
          <p:cNvSpPr>
            <a:spLocks noGrp="1"/>
          </p:cNvSpPr>
          <p:nvPr>
            <p:ph type="sldNum" sz="quarter" idx="10"/>
          </p:nvPr>
        </p:nvSpPr>
        <p:spPr/>
        <p:txBody>
          <a:bodyPr/>
          <a:lstStyle/>
          <a:p>
            <a:fld id="{FAF6FDE8-FFCB-45AB-A7B5-3DDFC6C16C2C}" type="slidenum">
              <a:rPr lang="en-GB" smtClean="0"/>
              <a:t>17</a:t>
            </a:fld>
            <a:endParaRPr lang="en-GB" dirty="0"/>
          </a:p>
        </p:txBody>
      </p:sp>
    </p:spTree>
    <p:extLst>
      <p:ext uri="{BB962C8B-B14F-4D97-AF65-F5344CB8AC3E}">
        <p14:creationId xmlns:p14="http://schemas.microsoft.com/office/powerpoint/2010/main" val="2660919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Higher Education Bursary is an Award paid to students from low income families who attend and progress on their Full Time Higher Education Course who pay variable fees. </a:t>
            </a:r>
          </a:p>
          <a:p>
            <a:br>
              <a:rPr lang="en-GB" dirty="0"/>
            </a:br>
            <a:r>
              <a:rPr lang="en-GB" dirty="0"/>
              <a:t>The Award is approximately 10% of the overall fee charged for the course, for example a course that costs £2905 would equal an award of £291.</a:t>
            </a:r>
            <a:br>
              <a:rPr lang="en-GB" dirty="0"/>
            </a:br>
            <a:br>
              <a:rPr lang="en-GB" dirty="0"/>
            </a:br>
            <a:r>
              <a:rPr lang="en-GB" dirty="0"/>
              <a:t>The process of the Higher Education Bursary is completed in Partnership with the Student Loan Company and therefore imperative that students apply through Student Finance NI to be assessed for the bursary.</a:t>
            </a:r>
            <a:br>
              <a:rPr lang="en-GB" dirty="0"/>
            </a:br>
            <a:endParaRPr lang="en-GB" dirty="0"/>
          </a:p>
          <a:p>
            <a:r>
              <a:rPr lang="en-GB" dirty="0"/>
              <a:t>For more info please go to the Student Funding section of the College website </a:t>
            </a:r>
          </a:p>
          <a:p>
            <a:r>
              <a:rPr lang="en-GB" dirty="0"/>
              <a:t>www.belfastmet.ac.uk/life-at-the-met/students-support/student-finance/ </a:t>
            </a:r>
          </a:p>
          <a:p>
            <a:endParaRPr lang="en-GB" dirty="0"/>
          </a:p>
        </p:txBody>
      </p:sp>
      <p:sp>
        <p:nvSpPr>
          <p:cNvPr id="4" name="Slide Number Placeholder 3"/>
          <p:cNvSpPr>
            <a:spLocks noGrp="1"/>
          </p:cNvSpPr>
          <p:nvPr>
            <p:ph type="sldNum" sz="quarter" idx="10"/>
          </p:nvPr>
        </p:nvSpPr>
        <p:spPr/>
        <p:txBody>
          <a:bodyPr/>
          <a:lstStyle/>
          <a:p>
            <a:fld id="{FAF6FDE8-FFCB-45AB-A7B5-3DDFC6C16C2C}" type="slidenum">
              <a:rPr lang="en-GB" smtClean="0"/>
              <a:t>18</a:t>
            </a:fld>
            <a:endParaRPr lang="en-GB" dirty="0"/>
          </a:p>
        </p:txBody>
      </p:sp>
    </p:spTree>
    <p:extLst>
      <p:ext uri="{BB962C8B-B14F-4D97-AF65-F5344CB8AC3E}">
        <p14:creationId xmlns:p14="http://schemas.microsoft.com/office/powerpoint/2010/main" val="1703456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1" baseline="0" dirty="0"/>
          </a:p>
        </p:txBody>
      </p:sp>
      <p:sp>
        <p:nvSpPr>
          <p:cNvPr id="4" name="Slide Number Placeholder 3"/>
          <p:cNvSpPr>
            <a:spLocks noGrp="1"/>
          </p:cNvSpPr>
          <p:nvPr>
            <p:ph type="sldNum" sz="quarter" idx="10"/>
          </p:nvPr>
        </p:nvSpPr>
        <p:spPr/>
        <p:txBody>
          <a:bodyPr/>
          <a:lstStyle/>
          <a:p>
            <a:fld id="{FAF6FDE8-FFCB-45AB-A7B5-3DDFC6C16C2C}" type="slidenum">
              <a:rPr lang="en-GB" smtClean="0"/>
              <a:t>19</a:t>
            </a:fld>
            <a:endParaRPr lang="en-GB" dirty="0"/>
          </a:p>
        </p:txBody>
      </p:sp>
    </p:spTree>
    <p:extLst>
      <p:ext uri="{BB962C8B-B14F-4D97-AF65-F5344CB8AC3E}">
        <p14:creationId xmlns:p14="http://schemas.microsoft.com/office/powerpoint/2010/main" val="4277662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Today I am going to cover who we are, what we do, why we are here, give you a brief overview of the various funds that may be available in support of your studies and where you can find us.</a:t>
            </a:r>
            <a:endParaRPr lang="en-GB" dirty="0"/>
          </a:p>
        </p:txBody>
      </p:sp>
      <p:sp>
        <p:nvSpPr>
          <p:cNvPr id="4" name="Slide Number Placeholder 3"/>
          <p:cNvSpPr>
            <a:spLocks noGrp="1"/>
          </p:cNvSpPr>
          <p:nvPr>
            <p:ph type="sldNum" sz="quarter" idx="10"/>
          </p:nvPr>
        </p:nvSpPr>
        <p:spPr/>
        <p:txBody>
          <a:bodyPr/>
          <a:lstStyle/>
          <a:p>
            <a:fld id="{FAF6FDE8-FFCB-45AB-A7B5-3DDFC6C16C2C}" type="slidenum">
              <a:rPr lang="en-GB" smtClean="0"/>
              <a:t>2</a:t>
            </a:fld>
            <a:endParaRPr lang="en-GB" dirty="0"/>
          </a:p>
        </p:txBody>
      </p:sp>
    </p:spTree>
    <p:extLst>
      <p:ext uri="{BB962C8B-B14F-4D97-AF65-F5344CB8AC3E}">
        <p14:creationId xmlns:p14="http://schemas.microsoft.com/office/powerpoint/2010/main" val="2911129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t>These</a:t>
            </a:r>
            <a:r>
              <a:rPr lang="en-GB" sz="1200" b="0" i="0" baseline="0" dirty="0"/>
              <a:t> are screenshots</a:t>
            </a:r>
            <a:r>
              <a:rPr lang="en-GB" sz="1200" b="0" i="0" dirty="0"/>
              <a:t> of</a:t>
            </a:r>
            <a:r>
              <a:rPr lang="en-GB" sz="1200" b="0" i="0" baseline="0" dirty="0"/>
              <a:t> the Student Funding S</a:t>
            </a:r>
            <a:r>
              <a:rPr lang="en-GB" sz="1200" b="0" i="0" dirty="0"/>
              <a:t>ection</a:t>
            </a:r>
            <a:r>
              <a:rPr lang="en-GB" sz="1200" b="0" i="0" baseline="0" dirty="0"/>
              <a:t> of the College Website and Canvas Page where you can find information and criteria regarding each of the various funding opportunities I have mentioned in this information session.  These will provide you with a links to the direct funding Source, where information and Full Criteria regarding each of the funds can be found.</a:t>
            </a:r>
          </a:p>
          <a:p>
            <a:endParaRPr lang="en-GB" b="0" i="0" dirty="0"/>
          </a:p>
          <a:p>
            <a:r>
              <a:rPr lang="en-GB" b="1" i="0" dirty="0"/>
              <a:t>Please</a:t>
            </a:r>
            <a:r>
              <a:rPr lang="en-GB" b="1" i="0" baseline="0" dirty="0"/>
              <a:t> Note: That Criteria applies for all funding options, for information on criteria please get in touch with us.</a:t>
            </a:r>
            <a:endParaRPr lang="en-GB" b="1" i="0" dirty="0"/>
          </a:p>
        </p:txBody>
      </p:sp>
      <p:sp>
        <p:nvSpPr>
          <p:cNvPr id="4" name="Slide Number Placeholder 3"/>
          <p:cNvSpPr>
            <a:spLocks noGrp="1"/>
          </p:cNvSpPr>
          <p:nvPr>
            <p:ph type="sldNum" sz="quarter" idx="10"/>
          </p:nvPr>
        </p:nvSpPr>
        <p:spPr/>
        <p:txBody>
          <a:bodyPr/>
          <a:lstStyle/>
          <a:p>
            <a:fld id="{FAF6FDE8-FFCB-45AB-A7B5-3DDFC6C16C2C}" type="slidenum">
              <a:rPr lang="en-GB" smtClean="0"/>
              <a:t>20</a:t>
            </a:fld>
            <a:endParaRPr lang="en-GB" dirty="0"/>
          </a:p>
        </p:txBody>
      </p:sp>
    </p:spTree>
    <p:extLst>
      <p:ext uri="{BB962C8B-B14F-4D97-AF65-F5344CB8AC3E}">
        <p14:creationId xmlns:p14="http://schemas.microsoft.com/office/powerpoint/2010/main" val="388084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Should you have any queries at all, please email or phone student funding office to arrange an appointment.</a:t>
            </a:r>
          </a:p>
          <a:p>
            <a:endParaRPr lang="en-GB" dirty="0"/>
          </a:p>
          <a:p>
            <a:endParaRPr lang="en-GB" dirty="0"/>
          </a:p>
        </p:txBody>
      </p:sp>
      <p:sp>
        <p:nvSpPr>
          <p:cNvPr id="4" name="Slide Number Placeholder 3"/>
          <p:cNvSpPr>
            <a:spLocks noGrp="1"/>
          </p:cNvSpPr>
          <p:nvPr>
            <p:ph type="sldNum" sz="quarter" idx="10"/>
          </p:nvPr>
        </p:nvSpPr>
        <p:spPr/>
        <p:txBody>
          <a:bodyPr/>
          <a:lstStyle/>
          <a:p>
            <a:fld id="{FAF6FDE8-FFCB-45AB-A7B5-3DDFC6C16C2C}" type="slidenum">
              <a:rPr lang="en-GB" smtClean="0"/>
              <a:t>21</a:t>
            </a:fld>
            <a:endParaRPr lang="en-GB" dirty="0"/>
          </a:p>
        </p:txBody>
      </p:sp>
    </p:spTree>
    <p:extLst>
      <p:ext uri="{BB962C8B-B14F-4D97-AF65-F5344CB8AC3E}">
        <p14:creationId xmlns:p14="http://schemas.microsoft.com/office/powerpoint/2010/main" val="15843019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look forward to hearing from you,</a:t>
            </a:r>
            <a:r>
              <a:rPr lang="en-GB" baseline="0" dirty="0"/>
              <a:t> thank you for listening and if you have any queries regarding the funds I have mentioned, please get in touch and good luck with your studies.</a:t>
            </a:r>
            <a:endParaRPr lang="en-GB" dirty="0"/>
          </a:p>
        </p:txBody>
      </p:sp>
      <p:sp>
        <p:nvSpPr>
          <p:cNvPr id="4" name="Slide Number Placeholder 3"/>
          <p:cNvSpPr>
            <a:spLocks noGrp="1"/>
          </p:cNvSpPr>
          <p:nvPr>
            <p:ph type="sldNum" sz="quarter" idx="10"/>
          </p:nvPr>
        </p:nvSpPr>
        <p:spPr/>
        <p:txBody>
          <a:bodyPr/>
          <a:lstStyle/>
          <a:p>
            <a:fld id="{FAF6FDE8-FFCB-45AB-A7B5-3DDFC6C16C2C}" type="slidenum">
              <a:rPr lang="en-GB" smtClean="0"/>
              <a:t>22</a:t>
            </a:fld>
            <a:endParaRPr lang="en-GB" dirty="0"/>
          </a:p>
        </p:txBody>
      </p:sp>
    </p:spTree>
    <p:extLst>
      <p:ext uri="{BB962C8B-B14F-4D97-AF65-F5344CB8AC3E}">
        <p14:creationId xmlns:p14="http://schemas.microsoft.com/office/powerpoint/2010/main" val="2407632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Student Funding Team are as follows; </a:t>
            </a:r>
            <a:r>
              <a:rPr lang="en-GB" baseline="0" dirty="0"/>
              <a:t>the Student Funding Manager Donna-Marie , Student Funding Officers Gerard Martin &amp; Jane Holmes and a student funding administrator Sam McElhinney </a:t>
            </a:r>
            <a:endParaRPr lang="en-GB" dirty="0"/>
          </a:p>
        </p:txBody>
      </p:sp>
      <p:sp>
        <p:nvSpPr>
          <p:cNvPr id="4" name="Slide Number Placeholder 3"/>
          <p:cNvSpPr>
            <a:spLocks noGrp="1"/>
          </p:cNvSpPr>
          <p:nvPr>
            <p:ph type="sldNum" sz="quarter" idx="10"/>
          </p:nvPr>
        </p:nvSpPr>
        <p:spPr/>
        <p:txBody>
          <a:bodyPr/>
          <a:lstStyle/>
          <a:p>
            <a:fld id="{FAF6FDE8-FFCB-45AB-A7B5-3DDFC6C16C2C}" type="slidenum">
              <a:rPr lang="en-GB" smtClean="0"/>
              <a:t>3</a:t>
            </a:fld>
            <a:endParaRPr lang="en-GB" dirty="0"/>
          </a:p>
        </p:txBody>
      </p:sp>
    </p:spTree>
    <p:extLst>
      <p:ext uri="{BB962C8B-B14F-4D97-AF65-F5344CB8AC3E}">
        <p14:creationId xmlns:p14="http://schemas.microsoft.com/office/powerpoint/2010/main" val="4011575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We are here to provide you with information, advice and guidance on various funding opportunities available in support of your studies.</a:t>
            </a:r>
            <a:r>
              <a:rPr lang="en-GB" sz="1200" b="0" i="0" u="none" strike="noStrike" kern="1200" baseline="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We aim to inform you about the range of financial assistance available, the relevant criteria and how you</a:t>
            </a:r>
            <a:r>
              <a:rPr lang="en-GB" sz="1200" b="0" i="0" u="none" strike="noStrike" kern="1200" baseline="0" dirty="0">
                <a:solidFill>
                  <a:schemeClr val="tx1"/>
                </a:solidFill>
                <a:effectLst/>
                <a:latin typeface="+mn-lt"/>
                <a:ea typeface="+mn-ea"/>
                <a:cs typeface="+mn-cs"/>
              </a:rPr>
              <a:t> can access these funds.</a:t>
            </a:r>
            <a:r>
              <a:rPr lang="en-GB" sz="1200" b="1" i="0" u="none" strike="noStrike" kern="1200" baseline="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We</a:t>
            </a:r>
            <a:r>
              <a:rPr lang="en-GB" sz="1200" b="0" i="0" u="none" strike="noStrike" kern="1200" baseline="0" dirty="0">
                <a:solidFill>
                  <a:schemeClr val="tx1"/>
                </a:solidFill>
                <a:effectLst/>
                <a:latin typeface="+mn-lt"/>
                <a:ea typeface="+mn-ea"/>
                <a:cs typeface="+mn-cs"/>
              </a:rPr>
              <a:t> are here to h</a:t>
            </a:r>
            <a:r>
              <a:rPr lang="en-GB" sz="1200" b="0" i="0" u="none" strike="noStrike" kern="1200" dirty="0">
                <a:solidFill>
                  <a:schemeClr val="tx1"/>
                </a:solidFill>
                <a:effectLst/>
                <a:latin typeface="+mn-lt"/>
                <a:ea typeface="+mn-ea"/>
                <a:cs typeface="+mn-cs"/>
              </a:rPr>
              <a:t>elp you with </a:t>
            </a:r>
            <a:r>
              <a:rPr lang="en-GB" sz="1200" b="0" i="0" u="none" strike="noStrike" kern="1200" baseline="0" dirty="0">
                <a:solidFill>
                  <a:schemeClr val="tx1"/>
                </a:solidFill>
                <a:effectLst/>
                <a:latin typeface="+mn-lt"/>
                <a:ea typeface="+mn-ea"/>
                <a:cs typeface="+mn-cs"/>
              </a:rPr>
              <a:t>applications for funding either Further and Higher Education and we </a:t>
            </a:r>
            <a:r>
              <a:rPr lang="en-GB" sz="1200" b="0" i="0" u="none" strike="noStrike" kern="1200" dirty="0">
                <a:solidFill>
                  <a:schemeClr val="tx1"/>
                </a:solidFill>
                <a:effectLst/>
                <a:latin typeface="+mn-lt"/>
                <a:ea typeface="+mn-ea"/>
                <a:cs typeface="+mn-cs"/>
              </a:rPr>
              <a:t>administer College internal</a:t>
            </a:r>
            <a:r>
              <a:rPr lang="en-GB" sz="1200" b="0" i="0" u="none" strike="noStrike" kern="1200" baseline="0" dirty="0">
                <a:solidFill>
                  <a:schemeClr val="tx1"/>
                </a:solidFill>
                <a:effectLst/>
                <a:latin typeface="+mn-lt"/>
                <a:ea typeface="+mn-ea"/>
                <a:cs typeface="+mn-cs"/>
              </a:rPr>
              <a:t> funds such as the </a:t>
            </a:r>
            <a:r>
              <a:rPr lang="en-GB" sz="1200" b="0" i="0" u="none" strike="noStrike" kern="1200" dirty="0">
                <a:solidFill>
                  <a:schemeClr val="tx1"/>
                </a:solidFill>
                <a:effectLst/>
                <a:latin typeface="+mn-lt"/>
                <a:ea typeface="+mn-ea"/>
                <a:cs typeface="+mn-cs"/>
              </a:rPr>
              <a:t>Learner Support Fund, Care to Learn,</a:t>
            </a:r>
            <a:r>
              <a:rPr lang="en-GB" sz="1200" b="0" i="0" u="none" strike="noStrike" kern="1200" baseline="0" dirty="0">
                <a:solidFill>
                  <a:schemeClr val="tx1"/>
                </a:solidFill>
                <a:effectLst/>
                <a:latin typeface="+mn-lt"/>
                <a:ea typeface="+mn-ea"/>
                <a:cs typeface="+mn-cs"/>
              </a:rPr>
              <a:t> Higher Education Bursary, Family Action &amp; the Belfast Met Laptop Scheme</a:t>
            </a:r>
            <a:endParaRPr lang="en-GB" dirty="0"/>
          </a:p>
        </p:txBody>
      </p:sp>
      <p:sp>
        <p:nvSpPr>
          <p:cNvPr id="4" name="Slide Number Placeholder 3"/>
          <p:cNvSpPr>
            <a:spLocks noGrp="1"/>
          </p:cNvSpPr>
          <p:nvPr>
            <p:ph type="sldNum" sz="quarter" idx="10"/>
          </p:nvPr>
        </p:nvSpPr>
        <p:spPr/>
        <p:txBody>
          <a:bodyPr/>
          <a:lstStyle/>
          <a:p>
            <a:fld id="{FAF6FDE8-FFCB-45AB-A7B5-3DDFC6C16C2C}" type="slidenum">
              <a:rPr lang="en-GB" smtClean="0"/>
              <a:t>4</a:t>
            </a:fld>
            <a:endParaRPr lang="en-GB" dirty="0"/>
          </a:p>
        </p:txBody>
      </p:sp>
    </p:spTree>
    <p:extLst>
      <p:ext uri="{BB962C8B-B14F-4D97-AF65-F5344CB8AC3E}">
        <p14:creationId xmlns:p14="http://schemas.microsoft.com/office/powerpoint/2010/main" val="741783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a number of funds we can help with and they are listed above . Don’t worry about all of these, as only some will be open to you depending on your level of study and other factors . The important point is that there are funds available, you may be able to apply for some of these and we can provide advice as and when you need it .  </a:t>
            </a:r>
          </a:p>
          <a:p>
            <a:r>
              <a:rPr lang="en-GB" dirty="0"/>
              <a:t>The next few slides will take you briefly through the fund we administer in the College and you can contact us directly if you need more information.</a:t>
            </a:r>
          </a:p>
          <a:p>
            <a:endParaRPr lang="en-GB" baseline="0" dirty="0"/>
          </a:p>
        </p:txBody>
      </p:sp>
      <p:sp>
        <p:nvSpPr>
          <p:cNvPr id="4" name="Slide Number Placeholder 3"/>
          <p:cNvSpPr>
            <a:spLocks noGrp="1"/>
          </p:cNvSpPr>
          <p:nvPr>
            <p:ph type="sldNum" sz="quarter" idx="10"/>
          </p:nvPr>
        </p:nvSpPr>
        <p:spPr/>
        <p:txBody>
          <a:bodyPr/>
          <a:lstStyle/>
          <a:p>
            <a:fld id="{FAF6FDE8-FFCB-45AB-A7B5-3DDFC6C16C2C}" type="slidenum">
              <a:rPr lang="en-GB" smtClean="0"/>
              <a:t>5</a:t>
            </a:fld>
            <a:endParaRPr lang="en-GB" dirty="0"/>
          </a:p>
        </p:txBody>
      </p:sp>
    </p:spTree>
    <p:extLst>
      <p:ext uri="{BB962C8B-B14F-4D97-AF65-F5344CB8AC3E}">
        <p14:creationId xmlns:p14="http://schemas.microsoft.com/office/powerpoint/2010/main" val="1737845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funds listed above </a:t>
            </a:r>
            <a:r>
              <a:rPr lang="en-GB" dirty="0"/>
              <a:t>are administered by our team and may be available</a:t>
            </a:r>
            <a:r>
              <a:rPr lang="en-GB" baseline="0" dirty="0"/>
              <a:t> to you.  In this session I am going to give you a brief overview of funds that may be available to you in accordance with age and level of study, however please be aware that other factors(for example criteria) are important and must be considered.  You may meet criteria in regards to age and level of study however all criteria must be met for you to be eligible for these funds.</a:t>
            </a:r>
          </a:p>
        </p:txBody>
      </p:sp>
      <p:sp>
        <p:nvSpPr>
          <p:cNvPr id="4" name="Slide Number Placeholder 3"/>
          <p:cNvSpPr>
            <a:spLocks noGrp="1"/>
          </p:cNvSpPr>
          <p:nvPr>
            <p:ph type="sldNum" sz="quarter" idx="10"/>
          </p:nvPr>
        </p:nvSpPr>
        <p:spPr/>
        <p:txBody>
          <a:bodyPr/>
          <a:lstStyle/>
          <a:p>
            <a:fld id="{FAF6FDE8-FFCB-45AB-A7B5-3DDFC6C16C2C}" type="slidenum">
              <a:rPr lang="en-GB" smtClean="0"/>
              <a:t>6</a:t>
            </a:fld>
            <a:endParaRPr lang="en-GB" dirty="0"/>
          </a:p>
        </p:txBody>
      </p:sp>
    </p:spTree>
    <p:extLst>
      <p:ext uri="{BB962C8B-B14F-4D97-AF65-F5344CB8AC3E}">
        <p14:creationId xmlns:p14="http://schemas.microsoft.com/office/powerpoint/2010/main" val="3311053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 am now going to give you a brief overview of funds that may be available to you in accordance with age and level of study, however please be aware that other factors(for example criteria) are important and must be considered.  You may meet criteria in regards to age and level of study however all criteria must be met for you to be eligible for these funds.</a:t>
            </a:r>
          </a:p>
          <a:p>
            <a:r>
              <a:rPr lang="en-GB" dirty="0"/>
              <a:t>If you are studying a Level 1-</a:t>
            </a:r>
            <a:r>
              <a:rPr lang="en-GB" baseline="0" dirty="0"/>
              <a:t> 3 </a:t>
            </a:r>
            <a:r>
              <a:rPr lang="en-GB" dirty="0"/>
              <a:t>Full Time Further Education course and you are 16-17 years of age on 01st July you may be eligible to apply for Free School Meals(household</a:t>
            </a:r>
            <a:r>
              <a:rPr lang="en-GB" baseline="0" dirty="0"/>
              <a:t> income must be </a:t>
            </a:r>
            <a:r>
              <a:rPr lang="en-GB" sz="1200" b="0" i="0" u="none" strike="noStrike" kern="1200" dirty="0">
                <a:solidFill>
                  <a:schemeClr val="tx1"/>
                </a:solidFill>
                <a:effectLst/>
                <a:latin typeface="+mn-lt"/>
                <a:ea typeface="+mn-ea"/>
                <a:cs typeface="+mn-cs"/>
              </a:rPr>
              <a:t>£16,190 or less) </a:t>
            </a:r>
            <a:r>
              <a:rPr lang="en-GB" dirty="0"/>
              <a:t>, a Travel Pass(you must live 3 miles or more away from the College and there must be no closer college</a:t>
            </a:r>
            <a:r>
              <a:rPr lang="en-GB" baseline="0" dirty="0"/>
              <a:t> that provides the same course)</a:t>
            </a:r>
            <a:r>
              <a:rPr lang="en-GB" dirty="0"/>
              <a:t> &amp; EMA.</a:t>
            </a:r>
          </a:p>
          <a:p>
            <a:r>
              <a:rPr lang="en-GB" dirty="0"/>
              <a:t>If you are 18 years old on the 01st July you may be eligible to apply for a Travel Pass &amp; EMA.  If you do not qualify for EMA please contact us to find out information and criteria for the Learner Support Fund.</a:t>
            </a:r>
            <a:r>
              <a:rPr lang="en-GB" sz="1200" b="0" i="0" u="none" strike="noStrike" kern="1200" dirty="0">
                <a:solidFill>
                  <a:schemeClr val="tx1"/>
                </a:solidFill>
                <a:effectLst/>
                <a:latin typeface="+mn-lt"/>
                <a:ea typeface="+mn-ea"/>
                <a:cs typeface="+mn-cs"/>
              </a:rPr>
              <a:t> </a:t>
            </a:r>
          </a:p>
          <a:p>
            <a:r>
              <a:rPr lang="en-GB" sz="1200" b="0" i="0" u="none" strike="noStrike" kern="1200" dirty="0">
                <a:solidFill>
                  <a:schemeClr val="tx1"/>
                </a:solidFill>
                <a:effectLst/>
                <a:latin typeface="+mn-lt"/>
                <a:ea typeface="+mn-ea"/>
                <a:cs typeface="+mn-cs"/>
              </a:rPr>
              <a:t>This</a:t>
            </a:r>
            <a:r>
              <a:rPr lang="en-GB" sz="1200" b="0" i="0" u="none" strike="noStrike" kern="1200" baseline="0" dirty="0">
                <a:solidFill>
                  <a:schemeClr val="tx1"/>
                </a:solidFill>
                <a:effectLst/>
                <a:latin typeface="+mn-lt"/>
                <a:ea typeface="+mn-ea"/>
                <a:cs typeface="+mn-cs"/>
              </a:rPr>
              <a:t> is a brief overview of </a:t>
            </a:r>
            <a:r>
              <a:rPr lang="en-GB" sz="1200" b="0" i="0" u="none" strike="noStrike" kern="1200" dirty="0">
                <a:solidFill>
                  <a:schemeClr val="tx1"/>
                </a:solidFill>
                <a:effectLst/>
                <a:latin typeface="+mn-lt"/>
                <a:ea typeface="+mn-ea"/>
                <a:cs typeface="+mn-cs"/>
              </a:rPr>
              <a:t>EMA, this is a means tested allowance of £30 per week, paid fortnightly.</a:t>
            </a:r>
            <a:br>
              <a:rPr lang="en-GB" dirty="0"/>
            </a:br>
            <a:r>
              <a:rPr lang="en-GB" sz="1200" b="0" i="0" u="none" strike="noStrike" kern="1200" dirty="0">
                <a:solidFill>
                  <a:schemeClr val="tx1"/>
                </a:solidFill>
                <a:effectLst/>
                <a:latin typeface="+mn-lt"/>
                <a:ea typeface="+mn-ea"/>
                <a:cs typeface="+mn-cs"/>
              </a:rPr>
              <a:t>The household income of you or your parent(s)/guardian(s) must be £20,500 or less for households with one dependent child or; £22,500 or less for households with more than one dependent child. You can receive EMA for a maximum of three years, as long as the household income does not rise above the thresholds or you reach the age of 20.</a:t>
            </a:r>
            <a:endParaRPr lang="en-GB" dirty="0"/>
          </a:p>
        </p:txBody>
      </p:sp>
      <p:sp>
        <p:nvSpPr>
          <p:cNvPr id="4" name="Slide Number Placeholder 3"/>
          <p:cNvSpPr>
            <a:spLocks noGrp="1"/>
          </p:cNvSpPr>
          <p:nvPr>
            <p:ph type="sldNum" sz="quarter" idx="10"/>
          </p:nvPr>
        </p:nvSpPr>
        <p:spPr/>
        <p:txBody>
          <a:bodyPr/>
          <a:lstStyle/>
          <a:p>
            <a:fld id="{FAF6FDE8-FFCB-45AB-A7B5-3DDFC6C16C2C}" type="slidenum">
              <a:rPr lang="en-GB" smtClean="0"/>
              <a:t>7</a:t>
            </a:fld>
            <a:endParaRPr lang="en-GB" dirty="0"/>
          </a:p>
        </p:txBody>
      </p:sp>
    </p:spTree>
    <p:extLst>
      <p:ext uri="{BB962C8B-B14F-4D97-AF65-F5344CB8AC3E}">
        <p14:creationId xmlns:p14="http://schemas.microsoft.com/office/powerpoint/2010/main" val="1726452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If you are Aged 19 or under and have a dependent child</a:t>
            </a:r>
            <a:r>
              <a:rPr lang="en-GB" baseline="0" dirty="0"/>
              <a:t> or </a:t>
            </a:r>
            <a:r>
              <a:rPr lang="en-GB" dirty="0"/>
              <a:t>children you could apply for help</a:t>
            </a:r>
            <a:r>
              <a:rPr lang="en-GB" baseline="0" dirty="0"/>
              <a:t> with childcare costs up to £165 per week through</a:t>
            </a:r>
            <a:r>
              <a:rPr lang="en-GB" dirty="0"/>
              <a:t> the Care to Learn Scheme whilst studying your course, this</a:t>
            </a:r>
            <a:r>
              <a:rPr lang="en-GB" baseline="0" dirty="0"/>
              <a:t> is </a:t>
            </a:r>
            <a:r>
              <a:rPr lang="en-GB" dirty="0"/>
              <a:t>providing you are using a registered Childcare Provider.</a:t>
            </a:r>
          </a:p>
          <a:p>
            <a:pPr marL="0" indent="0">
              <a:buFont typeface="Arial" panose="020B0604020202020204" pitchFamily="34" charset="0"/>
              <a:buNone/>
            </a:pPr>
            <a:endParaRPr lang="en-GB" dirty="0"/>
          </a:p>
          <a:p>
            <a:r>
              <a:rPr lang="en-GB" dirty="0"/>
              <a:t>If you are aged 19 years or over on the 01st July, you may be eligible to apply for the Further Education Grant of up to £2092,</a:t>
            </a:r>
            <a:r>
              <a:rPr lang="en-GB" baseline="0" dirty="0"/>
              <a:t> household income must be under £38,805 and other factors and criteria must be considered</a:t>
            </a:r>
            <a:r>
              <a:rPr lang="en-GB" dirty="0"/>
              <a:t>.</a:t>
            </a:r>
          </a:p>
          <a:p>
            <a:endParaRPr lang="en-GB" dirty="0"/>
          </a:p>
          <a:p>
            <a:r>
              <a:rPr lang="en-GB" dirty="0"/>
              <a:t>If you are aged 20 years or over on 01st July </a:t>
            </a:r>
            <a:r>
              <a:rPr lang="en-GB" baseline="0" dirty="0"/>
              <a:t>and you </a:t>
            </a:r>
            <a:r>
              <a:rPr lang="en-GB" dirty="0"/>
              <a:t>are requiring help towards Childcare Costs whilst studying your course you may be eligible to apply for Childcare Assistance through the Further Education Grant.  </a:t>
            </a:r>
          </a:p>
          <a:p>
            <a:endParaRPr lang="en-GB" dirty="0"/>
          </a:p>
        </p:txBody>
      </p:sp>
      <p:sp>
        <p:nvSpPr>
          <p:cNvPr id="4" name="Slide Number Placeholder 3"/>
          <p:cNvSpPr>
            <a:spLocks noGrp="1"/>
          </p:cNvSpPr>
          <p:nvPr>
            <p:ph type="sldNum" sz="quarter" idx="10"/>
          </p:nvPr>
        </p:nvSpPr>
        <p:spPr/>
        <p:txBody>
          <a:bodyPr/>
          <a:lstStyle/>
          <a:p>
            <a:fld id="{FAF6FDE8-FFCB-45AB-A7B5-3DDFC6C16C2C}" type="slidenum">
              <a:rPr lang="en-GB" smtClean="0"/>
              <a:t>8</a:t>
            </a:fld>
            <a:endParaRPr lang="en-GB" dirty="0"/>
          </a:p>
        </p:txBody>
      </p:sp>
    </p:spTree>
    <p:extLst>
      <p:ext uri="{BB962C8B-B14F-4D97-AF65-F5344CB8AC3E}">
        <p14:creationId xmlns:p14="http://schemas.microsoft.com/office/powerpoint/2010/main" val="4007114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If you are studying a Level 1- 3 Part Time Further Education Course and you are 18 years old you may be eligible to apply for financial assistance through the Learner Support Fund, for help towards Fee Costs, Travel if you live 3 miles or more away from the College and Books and Equipment that are essential for your course.</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If you are 19 or over on the 1</a:t>
            </a:r>
            <a:r>
              <a:rPr lang="en-GB" baseline="30000" dirty="0"/>
              <a:t>st</a:t>
            </a:r>
            <a:r>
              <a:rPr lang="en-GB" baseline="0" dirty="0"/>
              <a:t> July 2023 and are studying a Level 1-3 Further Education Part Course you may be eligible to apply for the Further Education Grant for help of up to £465 towards Fee Costs and a Books and Equipment Grant(of up to £265), household income must be under £25,000 and other factors and criteria must be considered</a:t>
            </a:r>
            <a:r>
              <a:rPr lang="en-GB" dirty="0"/>
              <a:t>.</a:t>
            </a:r>
          </a:p>
          <a:p>
            <a:r>
              <a:rPr lang="en-GB" baseline="0" dirty="0"/>
              <a:t> </a:t>
            </a:r>
          </a:p>
          <a:p>
            <a:r>
              <a:rPr lang="en-GB" baseline="0" dirty="0"/>
              <a:t>If you are 19 years of age or under and have a dependent child/children you could apply for the Care to Learn Scheme for help with Childcare whilst studying your course, providing you are using a registered Childcare Provider.</a:t>
            </a:r>
          </a:p>
          <a:p>
            <a:endParaRPr lang="en-GB" baseline="0" dirty="0"/>
          </a:p>
          <a:p>
            <a:r>
              <a:rPr lang="en-GB" dirty="0"/>
              <a:t>If you are 20 years of age or over on 01st July 2022</a:t>
            </a:r>
            <a:r>
              <a:rPr lang="en-GB" baseline="0" dirty="0"/>
              <a:t> and you </a:t>
            </a:r>
            <a:r>
              <a:rPr lang="en-GB" dirty="0"/>
              <a:t>are requiring help towards Childcare Costs whilst studying your course you may be eligible to apply for Childcare Assistance through the Further Education Grant.  </a:t>
            </a:r>
          </a:p>
          <a:p>
            <a:endParaRPr lang="en-GB" dirty="0"/>
          </a:p>
        </p:txBody>
      </p:sp>
      <p:sp>
        <p:nvSpPr>
          <p:cNvPr id="4" name="Slide Number Placeholder 3"/>
          <p:cNvSpPr>
            <a:spLocks noGrp="1"/>
          </p:cNvSpPr>
          <p:nvPr>
            <p:ph type="sldNum" sz="quarter" idx="10"/>
          </p:nvPr>
        </p:nvSpPr>
        <p:spPr/>
        <p:txBody>
          <a:bodyPr/>
          <a:lstStyle/>
          <a:p>
            <a:fld id="{FAF6FDE8-FFCB-45AB-A7B5-3DDFC6C16C2C}" type="slidenum">
              <a:rPr lang="en-GB" smtClean="0"/>
              <a:t>9</a:t>
            </a:fld>
            <a:endParaRPr lang="en-GB" dirty="0"/>
          </a:p>
        </p:txBody>
      </p:sp>
    </p:spTree>
    <p:extLst>
      <p:ext uri="{BB962C8B-B14F-4D97-AF65-F5344CB8AC3E}">
        <p14:creationId xmlns:p14="http://schemas.microsoft.com/office/powerpoint/2010/main" val="4145154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8E55CEA-A19B-43F3-9658-2A5785073CB8}" type="datetimeFigureOut">
              <a:rPr lang="en-GB" smtClean="0"/>
              <a:t>01/06/2023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E15A6C3-C9F2-4E97-81B9-ACAE343357CC}" type="slidenum">
              <a:rPr lang="en-GB" smtClean="0"/>
              <a:t>‹#›</a:t>
            </a:fld>
            <a:endParaRPr lang="en-GB" dirty="0"/>
          </a:p>
        </p:txBody>
      </p:sp>
    </p:spTree>
    <p:extLst>
      <p:ext uri="{BB962C8B-B14F-4D97-AF65-F5344CB8AC3E}">
        <p14:creationId xmlns:p14="http://schemas.microsoft.com/office/powerpoint/2010/main" val="2806754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8E55CEA-A19B-43F3-9658-2A5785073CB8}" type="datetimeFigureOut">
              <a:rPr lang="en-GB" smtClean="0"/>
              <a:t>01/06/2023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E15A6C3-C9F2-4E97-81B9-ACAE343357CC}" type="slidenum">
              <a:rPr lang="en-GB" smtClean="0"/>
              <a:t>‹#›</a:t>
            </a:fld>
            <a:endParaRPr lang="en-GB" dirty="0"/>
          </a:p>
        </p:txBody>
      </p:sp>
    </p:spTree>
    <p:extLst>
      <p:ext uri="{BB962C8B-B14F-4D97-AF65-F5344CB8AC3E}">
        <p14:creationId xmlns:p14="http://schemas.microsoft.com/office/powerpoint/2010/main" val="893124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8E55CEA-A19B-43F3-9658-2A5785073CB8}" type="datetimeFigureOut">
              <a:rPr lang="en-GB" smtClean="0"/>
              <a:t>01/06/2023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E15A6C3-C9F2-4E97-81B9-ACAE343357CC}" type="slidenum">
              <a:rPr lang="en-GB" smtClean="0"/>
              <a:t>‹#›</a:t>
            </a:fld>
            <a:endParaRPr lang="en-GB" dirty="0"/>
          </a:p>
        </p:txBody>
      </p:sp>
    </p:spTree>
    <p:extLst>
      <p:ext uri="{BB962C8B-B14F-4D97-AF65-F5344CB8AC3E}">
        <p14:creationId xmlns:p14="http://schemas.microsoft.com/office/powerpoint/2010/main" val="2566129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513909" y="4664819"/>
            <a:ext cx="6347713" cy="1625472"/>
          </a:xfrm>
        </p:spPr>
        <p:txBody>
          <a:bodyPr>
            <a:normAutofit/>
          </a:bodyPr>
          <a:lstStyle>
            <a:lvl1pPr>
              <a:defRPr sz="400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38E55CEA-A19B-43F3-9658-2A5785073CB8}" type="datetimeFigureOut">
              <a:rPr lang="en-GB" smtClean="0"/>
              <a:t>01/06/2023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E15A6C3-C9F2-4E97-81B9-ACAE343357CC}" type="slidenum">
              <a:rPr lang="en-GB" smtClean="0"/>
              <a:t>‹#›</a:t>
            </a:fld>
            <a:endParaRPr lang="en-GB" dirty="0"/>
          </a:p>
        </p:txBody>
      </p:sp>
    </p:spTree>
    <p:extLst>
      <p:ext uri="{BB962C8B-B14F-4D97-AF65-F5344CB8AC3E}">
        <p14:creationId xmlns:p14="http://schemas.microsoft.com/office/powerpoint/2010/main" val="1577488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513909" y="4664819"/>
            <a:ext cx="6347713" cy="1625472"/>
          </a:xfrm>
        </p:spPr>
        <p:txBody>
          <a:bodyPr>
            <a:normAutofit/>
          </a:bodyPr>
          <a:lstStyle>
            <a:lvl1pPr>
              <a:defRPr sz="400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38E55CEA-A19B-43F3-9658-2A5785073CB8}" type="datetimeFigureOut">
              <a:rPr lang="en-GB" smtClean="0"/>
              <a:t>01/06/2023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E15A6C3-C9F2-4E97-81B9-ACAE343357CC}" type="slidenum">
              <a:rPr lang="en-GB" smtClean="0"/>
              <a:t>‹#›</a:t>
            </a:fld>
            <a:endParaRPr lang="en-GB" dirty="0"/>
          </a:p>
        </p:txBody>
      </p:sp>
    </p:spTree>
    <p:extLst>
      <p:ext uri="{BB962C8B-B14F-4D97-AF65-F5344CB8AC3E}">
        <p14:creationId xmlns:p14="http://schemas.microsoft.com/office/powerpoint/2010/main" val="1158594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513909" y="4664819"/>
            <a:ext cx="6347713" cy="1625472"/>
          </a:xfrm>
        </p:spPr>
        <p:txBody>
          <a:bodyPr>
            <a:normAutofit/>
          </a:bodyPr>
          <a:lstStyle>
            <a:lvl1pPr>
              <a:defRPr sz="400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38E55CEA-A19B-43F3-9658-2A5785073CB8}" type="datetimeFigureOut">
              <a:rPr lang="en-GB" smtClean="0"/>
              <a:t>01/06/2023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E15A6C3-C9F2-4E97-81B9-ACAE343357CC}" type="slidenum">
              <a:rPr lang="en-GB" smtClean="0"/>
              <a:t>‹#›</a:t>
            </a:fld>
            <a:endParaRPr lang="en-GB" dirty="0"/>
          </a:p>
        </p:txBody>
      </p:sp>
    </p:spTree>
    <p:extLst>
      <p:ext uri="{BB962C8B-B14F-4D97-AF65-F5344CB8AC3E}">
        <p14:creationId xmlns:p14="http://schemas.microsoft.com/office/powerpoint/2010/main" val="834964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513909" y="4664819"/>
            <a:ext cx="6347713" cy="1625472"/>
          </a:xfrm>
        </p:spPr>
        <p:txBody>
          <a:bodyPr>
            <a:normAutofit/>
          </a:bodyPr>
          <a:lstStyle>
            <a:lvl1pPr>
              <a:defRPr sz="400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38E55CEA-A19B-43F3-9658-2A5785073CB8}" type="datetimeFigureOut">
              <a:rPr lang="en-GB" smtClean="0"/>
              <a:t>01/06/2023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E15A6C3-C9F2-4E97-81B9-ACAE343357CC}" type="slidenum">
              <a:rPr lang="en-GB" smtClean="0"/>
              <a:t>‹#›</a:t>
            </a:fld>
            <a:endParaRPr lang="en-GB" dirty="0"/>
          </a:p>
        </p:txBody>
      </p:sp>
    </p:spTree>
    <p:extLst>
      <p:ext uri="{BB962C8B-B14F-4D97-AF65-F5344CB8AC3E}">
        <p14:creationId xmlns:p14="http://schemas.microsoft.com/office/powerpoint/2010/main" val="2182491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8E55CEA-A19B-43F3-9658-2A5785073CB8}" type="datetimeFigureOut">
              <a:rPr lang="en-GB" smtClean="0"/>
              <a:t>01/06/2023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E15A6C3-C9F2-4E97-81B9-ACAE343357CC}" type="slidenum">
              <a:rPr lang="en-GB" smtClean="0"/>
              <a:t>‹#›</a:t>
            </a:fld>
            <a:endParaRPr lang="en-GB" dirty="0"/>
          </a:p>
        </p:txBody>
      </p:sp>
    </p:spTree>
    <p:extLst>
      <p:ext uri="{BB962C8B-B14F-4D97-AF65-F5344CB8AC3E}">
        <p14:creationId xmlns:p14="http://schemas.microsoft.com/office/powerpoint/2010/main" val="3781720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8E55CEA-A19B-43F3-9658-2A5785073CB8}" type="datetimeFigureOut">
              <a:rPr lang="en-GB" smtClean="0"/>
              <a:t>01/06/2023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E15A6C3-C9F2-4E97-81B9-ACAE343357CC}" type="slidenum">
              <a:rPr lang="en-GB" smtClean="0"/>
              <a:t>‹#›</a:t>
            </a:fld>
            <a:endParaRPr lang="en-GB" dirty="0"/>
          </a:p>
        </p:txBody>
      </p:sp>
    </p:spTree>
    <p:extLst>
      <p:ext uri="{BB962C8B-B14F-4D97-AF65-F5344CB8AC3E}">
        <p14:creationId xmlns:p14="http://schemas.microsoft.com/office/powerpoint/2010/main" val="961838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8E55CEA-A19B-43F3-9658-2A5785073CB8}" type="datetimeFigureOut">
              <a:rPr lang="en-GB" smtClean="0"/>
              <a:t>01/06/2023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E15A6C3-C9F2-4E97-81B9-ACAE343357CC}" type="slidenum">
              <a:rPr lang="en-GB" smtClean="0"/>
              <a:t>‹#›</a:t>
            </a:fld>
            <a:endParaRPr lang="en-GB" dirty="0"/>
          </a:p>
        </p:txBody>
      </p:sp>
    </p:spTree>
    <p:extLst>
      <p:ext uri="{BB962C8B-B14F-4D97-AF65-F5344CB8AC3E}">
        <p14:creationId xmlns:p14="http://schemas.microsoft.com/office/powerpoint/2010/main" val="3186460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8E55CEA-A19B-43F3-9658-2A5785073CB8}" type="datetimeFigureOut">
              <a:rPr lang="en-GB" smtClean="0"/>
              <a:t>01/06/2023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7E15A6C3-C9F2-4E97-81B9-ACAE343357CC}" type="slidenum">
              <a:rPr lang="en-GB" smtClean="0"/>
              <a:t>‹#›</a:t>
            </a:fld>
            <a:endParaRPr lang="en-GB" dirty="0"/>
          </a:p>
        </p:txBody>
      </p:sp>
    </p:spTree>
    <p:extLst>
      <p:ext uri="{BB962C8B-B14F-4D97-AF65-F5344CB8AC3E}">
        <p14:creationId xmlns:p14="http://schemas.microsoft.com/office/powerpoint/2010/main" val="3469552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8E55CEA-A19B-43F3-9658-2A5785073CB8}" type="datetimeFigureOut">
              <a:rPr lang="en-GB" smtClean="0"/>
              <a:t>01/06/2023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E15A6C3-C9F2-4E97-81B9-ACAE343357CC}" type="slidenum">
              <a:rPr lang="en-GB" smtClean="0"/>
              <a:t>‹#›</a:t>
            </a:fld>
            <a:endParaRPr lang="en-GB" dirty="0"/>
          </a:p>
        </p:txBody>
      </p:sp>
    </p:spTree>
    <p:extLst>
      <p:ext uri="{BB962C8B-B14F-4D97-AF65-F5344CB8AC3E}">
        <p14:creationId xmlns:p14="http://schemas.microsoft.com/office/powerpoint/2010/main" val="3776583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E55CEA-A19B-43F3-9658-2A5785073CB8}" type="datetimeFigureOut">
              <a:rPr lang="en-GB" smtClean="0"/>
              <a:t>01/06/2023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E15A6C3-C9F2-4E97-81B9-ACAE343357CC}" type="slidenum">
              <a:rPr lang="en-GB" smtClean="0"/>
              <a:t>‹#›</a:t>
            </a:fld>
            <a:endParaRPr lang="en-GB" dirty="0"/>
          </a:p>
        </p:txBody>
      </p:sp>
    </p:spTree>
    <p:extLst>
      <p:ext uri="{BB962C8B-B14F-4D97-AF65-F5344CB8AC3E}">
        <p14:creationId xmlns:p14="http://schemas.microsoft.com/office/powerpoint/2010/main" val="2723734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8E55CEA-A19B-43F3-9658-2A5785073CB8}" type="datetimeFigureOut">
              <a:rPr lang="en-GB" smtClean="0"/>
              <a:t>01/06/2023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E15A6C3-C9F2-4E97-81B9-ACAE343357CC}" type="slidenum">
              <a:rPr lang="en-GB" smtClean="0"/>
              <a:t>‹#›</a:t>
            </a:fld>
            <a:endParaRPr lang="en-GB" dirty="0"/>
          </a:p>
        </p:txBody>
      </p:sp>
    </p:spTree>
    <p:extLst>
      <p:ext uri="{BB962C8B-B14F-4D97-AF65-F5344CB8AC3E}">
        <p14:creationId xmlns:p14="http://schemas.microsoft.com/office/powerpoint/2010/main" val="2623437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8E55CEA-A19B-43F3-9658-2A5785073CB8}" type="datetimeFigureOut">
              <a:rPr lang="en-GB" smtClean="0"/>
              <a:t>01/06/2023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E15A6C3-C9F2-4E97-81B9-ACAE343357CC}" type="slidenum">
              <a:rPr lang="en-GB" smtClean="0"/>
              <a:t>‹#›</a:t>
            </a:fld>
            <a:endParaRPr lang="en-GB" dirty="0"/>
          </a:p>
        </p:txBody>
      </p:sp>
    </p:spTree>
    <p:extLst>
      <p:ext uri="{BB962C8B-B14F-4D97-AF65-F5344CB8AC3E}">
        <p14:creationId xmlns:p14="http://schemas.microsoft.com/office/powerpoint/2010/main" val="1700225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8E55CEA-A19B-43F3-9658-2A5785073CB8}" type="datetimeFigureOut">
              <a:rPr lang="en-GB" smtClean="0"/>
              <a:t>01/06/2023</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E15A6C3-C9F2-4E97-81B9-ACAE343357CC}" type="slidenum">
              <a:rPr lang="en-GB" smtClean="0"/>
              <a:t>‹#›</a:t>
            </a:fld>
            <a:endParaRPr lang="en-GB" dirty="0"/>
          </a:p>
        </p:txBody>
      </p:sp>
      <p:pic>
        <p:nvPicPr>
          <p:cNvPr id="7" name="Picture 6"/>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91956527"/>
      </p:ext>
    </p:extLst>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 id="2147484179" r:id="rId12"/>
    <p:sldLayoutId id="2147483723" r:id="rId13"/>
    <p:sldLayoutId id="2147483724" r:id="rId14"/>
    <p:sldLayoutId id="2147483725"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mailto:Studentfunding@belfastmet.ac.uk" TargetMode="External"/><Relationship Id="rId3" Type="http://schemas.openxmlformats.org/officeDocument/2006/relationships/slideLayout" Target="../slideLayouts/slideLayout1.xml"/><Relationship Id="rId7" Type="http://schemas.openxmlformats.org/officeDocument/2006/relationships/hyperlink" Target="http://www.eani.org.uk/feapplication"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www.eani.org.uk/" TargetMode="External"/><Relationship Id="rId5" Type="http://schemas.openxmlformats.org/officeDocument/2006/relationships/hyperlink" Target="http://www.nidirect.gov.uk/" TargetMode="External"/><Relationship Id="rId10" Type="http://schemas.openxmlformats.org/officeDocument/2006/relationships/image" Target="../media/image7.png"/><Relationship Id="rId4" Type="http://schemas.openxmlformats.org/officeDocument/2006/relationships/notesSlide" Target="../notesSlides/notesSlide10.xml"/><Relationship Id="rId9" Type="http://schemas.openxmlformats.org/officeDocument/2006/relationships/hyperlink" Target="mailto:studentfunding@belfastmet.ac.uk"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mailto:studentfunding@belfastmet.ac.uk" TargetMode="External"/><Relationship Id="rId5" Type="http://schemas.openxmlformats.org/officeDocument/2006/relationships/hyperlink" Target="http://www.studentfinanceni.co.uk/"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9.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8.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audio" Target="../media/media23.m4a"/><Relationship Id="rId13" Type="http://schemas.openxmlformats.org/officeDocument/2006/relationships/image" Target="../media/image7.png"/><Relationship Id="rId3" Type="http://schemas.microsoft.com/office/2007/relationships/media" Target="../media/media21.m4a"/><Relationship Id="rId7" Type="http://schemas.microsoft.com/office/2007/relationships/media" Target="../media/media23.m4a"/><Relationship Id="rId12" Type="http://schemas.openxmlformats.org/officeDocument/2006/relationships/image" Target="../media/image13.jp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audio" Target="../media/media22.m4a"/><Relationship Id="rId11" Type="http://schemas.openxmlformats.org/officeDocument/2006/relationships/hyperlink" Target="mailto:Studentfunding@belfastmet.ac.uk" TargetMode="External"/><Relationship Id="rId5" Type="http://schemas.microsoft.com/office/2007/relationships/media" Target="../media/media22.m4a"/><Relationship Id="rId10" Type="http://schemas.openxmlformats.org/officeDocument/2006/relationships/notesSlide" Target="../notesSlides/notesSlide21.xml"/><Relationship Id="rId4" Type="http://schemas.openxmlformats.org/officeDocument/2006/relationships/audio" Target="../media/media21.m4a"/><Relationship Id="rId9"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7.png"/><Relationship Id="rId5" Type="http://schemas.openxmlformats.org/officeDocument/2006/relationships/image" Target="../media/image8.jp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9.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985" y="1660991"/>
            <a:ext cx="6347713" cy="4383114"/>
          </a:xfrm>
        </p:spPr>
        <p:txBody>
          <a:bodyPr>
            <a:normAutofit/>
          </a:bodyPr>
          <a:lstStyle/>
          <a:p>
            <a:r>
              <a:rPr lang="en-GB" sz="6000" b="1" dirty="0">
                <a:latin typeface="Ink Free" panose="03080402000500000000" pitchFamily="66" charset="0"/>
                <a:cs typeface="Times New Roman" panose="02020603050405020304" pitchFamily="18" charset="0"/>
              </a:rPr>
              <a:t>Student Funding</a:t>
            </a:r>
            <a:br>
              <a:rPr lang="en-GB" sz="6000" i="1" dirty="0">
                <a:latin typeface="Ink Free" panose="03080402000500000000" pitchFamily="66" charset="0"/>
                <a:cs typeface="Times New Roman" panose="02020603050405020304" pitchFamily="18" charset="0"/>
              </a:rPr>
            </a:br>
            <a:br>
              <a:rPr lang="en-GB" sz="6000" dirty="0">
                <a:latin typeface="Ink Free" panose="03080402000500000000" pitchFamily="66" charset="0"/>
                <a:cs typeface="Times New Roman" panose="02020603050405020304" pitchFamily="18" charset="0"/>
              </a:rPr>
            </a:br>
            <a:r>
              <a:rPr lang="en-GB" sz="3600" dirty="0">
                <a:latin typeface="Ink Free" panose="03080402000500000000" pitchFamily="66" charset="0"/>
                <a:cs typeface="Times New Roman" panose="02020603050405020304" pitchFamily="18" charset="0"/>
              </a:rPr>
              <a:t>Student Induction </a:t>
            </a:r>
          </a:p>
        </p:txBody>
      </p:sp>
      <p:pic>
        <p:nvPicPr>
          <p:cNvPr id="4" name="Picture 3"/>
          <p:cNvPicPr>
            <a:picLocks noChangeAspect="1"/>
          </p:cNvPicPr>
          <p:nvPr/>
        </p:nvPicPr>
        <p:blipFill>
          <a:blip r:embed="rId5"/>
          <a:stretch>
            <a:fillRect/>
          </a:stretch>
        </p:blipFill>
        <p:spPr>
          <a:xfrm>
            <a:off x="6233999" y="2186489"/>
            <a:ext cx="2267909" cy="2274005"/>
          </a:xfrm>
          <a:prstGeom prst="rect">
            <a:avLst/>
          </a:prstGeom>
        </p:spPr>
      </p:pic>
      <p:pic>
        <p:nvPicPr>
          <p:cNvPr id="3" name="Recorded Sound">
            <a:hlinkClick r:id="" action="ppaction://media"/>
            <a:extLst>
              <a:ext uri="{FF2B5EF4-FFF2-40B4-BE49-F238E27FC236}">
                <a16:creationId xmlns:a16="http://schemas.microsoft.com/office/drawing/2014/main" id="{D288EC03-59D5-4B05-8C14-6C702E4EB0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2943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2133600"/>
            <a:ext cx="6858000" cy="3124200"/>
          </a:xfrm>
        </p:spPr>
        <p:txBody>
          <a:bodyPr/>
          <a:lstStyle/>
          <a:p>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3950194857"/>
              </p:ext>
            </p:extLst>
          </p:nvPr>
        </p:nvGraphicFramePr>
        <p:xfrm>
          <a:off x="175845" y="1776045"/>
          <a:ext cx="8598878" cy="3703614"/>
        </p:xfrm>
        <a:graphic>
          <a:graphicData uri="http://schemas.openxmlformats.org/drawingml/2006/table">
            <a:tbl>
              <a:tblPr firstRow="1" bandRow="1">
                <a:tableStyleId>{EB344D84-9AFB-497E-A393-DC336BA19D2E}</a:tableStyleId>
              </a:tblPr>
              <a:tblGrid>
                <a:gridCol w="4299439">
                  <a:extLst>
                    <a:ext uri="{9D8B030D-6E8A-4147-A177-3AD203B41FA5}">
                      <a16:colId xmlns:a16="http://schemas.microsoft.com/office/drawing/2014/main" val="3536465701"/>
                    </a:ext>
                  </a:extLst>
                </a:gridCol>
                <a:gridCol w="4299439">
                  <a:extLst>
                    <a:ext uri="{9D8B030D-6E8A-4147-A177-3AD203B41FA5}">
                      <a16:colId xmlns:a16="http://schemas.microsoft.com/office/drawing/2014/main" val="152373505"/>
                    </a:ext>
                  </a:extLst>
                </a:gridCol>
              </a:tblGrid>
              <a:tr h="308482">
                <a:tc>
                  <a:txBody>
                    <a:bodyPr/>
                    <a:lstStyle/>
                    <a:p>
                      <a:r>
                        <a:rPr lang="en-GB" b="0" dirty="0">
                          <a:solidFill>
                            <a:schemeClr val="bg1"/>
                          </a:solidFill>
                          <a:latin typeface="Ink Free" panose="03080402000500000000" pitchFamily="66" charset="0"/>
                          <a:cs typeface="Times New Roman" panose="02020603050405020304" pitchFamily="18" charset="0"/>
                        </a:rPr>
                        <a:t>Funding</a:t>
                      </a:r>
                      <a:r>
                        <a:rPr lang="en-GB" b="0" baseline="0" dirty="0">
                          <a:solidFill>
                            <a:schemeClr val="bg1"/>
                          </a:solidFill>
                          <a:latin typeface="Ink Free" panose="03080402000500000000" pitchFamily="66" charset="0"/>
                          <a:cs typeface="Times New Roman" panose="02020603050405020304" pitchFamily="18" charset="0"/>
                        </a:rPr>
                        <a:t> Source</a:t>
                      </a:r>
                      <a:endParaRPr lang="en-GB" b="0" dirty="0">
                        <a:solidFill>
                          <a:schemeClr val="bg1"/>
                        </a:solidFill>
                        <a:latin typeface="Ink Free" panose="03080402000500000000" pitchFamily="66" charset="0"/>
                        <a:cs typeface="Times New Roman" panose="02020603050405020304" pitchFamily="18" charset="0"/>
                      </a:endParaRPr>
                    </a:p>
                  </a:txBody>
                  <a:tcPr>
                    <a:solidFill>
                      <a:srgbClr val="F434D9"/>
                    </a:solidFill>
                  </a:tcPr>
                </a:tc>
                <a:tc>
                  <a:txBody>
                    <a:bodyPr/>
                    <a:lstStyle/>
                    <a:p>
                      <a:r>
                        <a:rPr lang="en-GB" dirty="0">
                          <a:solidFill>
                            <a:schemeClr val="bg1"/>
                          </a:solidFill>
                          <a:latin typeface="Ink Free" panose="03080402000500000000" pitchFamily="66" charset="0"/>
                          <a:cs typeface="Times New Roman" panose="02020603050405020304" pitchFamily="18" charset="0"/>
                        </a:rPr>
                        <a:t>Web</a:t>
                      </a:r>
                      <a:r>
                        <a:rPr lang="en-GB" baseline="0" dirty="0">
                          <a:solidFill>
                            <a:schemeClr val="bg1"/>
                          </a:solidFill>
                          <a:latin typeface="Ink Free" panose="03080402000500000000" pitchFamily="66" charset="0"/>
                          <a:cs typeface="Times New Roman" panose="02020603050405020304" pitchFamily="18" charset="0"/>
                        </a:rPr>
                        <a:t> address</a:t>
                      </a:r>
                      <a:endParaRPr lang="en-GB" dirty="0">
                        <a:solidFill>
                          <a:schemeClr val="bg1"/>
                        </a:solidFill>
                        <a:latin typeface="Ink Free" panose="03080402000500000000" pitchFamily="66" charset="0"/>
                        <a:cs typeface="Times New Roman" panose="02020603050405020304" pitchFamily="18" charset="0"/>
                      </a:endParaRPr>
                    </a:p>
                  </a:txBody>
                  <a:tcPr>
                    <a:solidFill>
                      <a:srgbClr val="F434D9"/>
                    </a:solidFill>
                  </a:tcPr>
                </a:tc>
                <a:extLst>
                  <a:ext uri="{0D108BD9-81ED-4DB2-BD59-A6C34878D82A}">
                    <a16:rowId xmlns:a16="http://schemas.microsoft.com/office/drawing/2014/main" val="473315629"/>
                  </a:ext>
                </a:extLst>
              </a:tr>
              <a:tr h="323075">
                <a:tc>
                  <a:txBody>
                    <a:bodyPr/>
                    <a:lstStyle/>
                    <a:p>
                      <a:r>
                        <a:rPr lang="en-GB" b="0" dirty="0">
                          <a:solidFill>
                            <a:schemeClr val="bg1"/>
                          </a:solidFill>
                          <a:latin typeface="Ink Free" panose="03080402000500000000" pitchFamily="66" charset="0"/>
                          <a:cs typeface="Times New Roman" panose="02020603050405020304" pitchFamily="18" charset="0"/>
                        </a:rPr>
                        <a:t>EMA </a:t>
                      </a:r>
                    </a:p>
                  </a:txBody>
                  <a:tcPr>
                    <a:solidFill>
                      <a:srgbClr val="F434D9"/>
                    </a:solidFill>
                  </a:tcPr>
                </a:tc>
                <a:tc>
                  <a:txBody>
                    <a:bodyPr/>
                    <a:lstStyle/>
                    <a:p>
                      <a:r>
                        <a:rPr lang="en-GB" dirty="0">
                          <a:solidFill>
                            <a:schemeClr val="bg1"/>
                          </a:solidFill>
                          <a:latin typeface="Ink Free" panose="03080402000500000000" pitchFamily="66" charset="0"/>
                          <a:cs typeface="Times New Roman" panose="02020603050405020304" pitchFamily="18" charset="0"/>
                          <a:hlinkClick r:id="rId5"/>
                        </a:rPr>
                        <a:t>www.nidirect.gov.uk</a:t>
                      </a:r>
                      <a:endParaRPr lang="en-GB" dirty="0">
                        <a:solidFill>
                          <a:schemeClr val="bg1"/>
                        </a:solidFill>
                        <a:latin typeface="Ink Free" panose="03080402000500000000" pitchFamily="66" charset="0"/>
                        <a:cs typeface="Times New Roman" panose="02020603050405020304" pitchFamily="18" charset="0"/>
                      </a:endParaRPr>
                    </a:p>
                  </a:txBody>
                  <a:tcPr>
                    <a:solidFill>
                      <a:srgbClr val="F434D9"/>
                    </a:solidFill>
                  </a:tcPr>
                </a:tc>
                <a:extLst>
                  <a:ext uri="{0D108BD9-81ED-4DB2-BD59-A6C34878D82A}">
                    <a16:rowId xmlns:a16="http://schemas.microsoft.com/office/drawing/2014/main" val="1155627295"/>
                  </a:ext>
                </a:extLst>
              </a:tr>
              <a:tr h="315401">
                <a:tc>
                  <a:txBody>
                    <a:bodyPr/>
                    <a:lstStyle/>
                    <a:p>
                      <a:r>
                        <a:rPr lang="en-GB" b="0" dirty="0">
                          <a:solidFill>
                            <a:schemeClr val="bg1"/>
                          </a:solidFill>
                          <a:latin typeface="Ink Free" panose="03080402000500000000" pitchFamily="66" charset="0"/>
                          <a:cs typeface="Times New Roman" panose="02020603050405020304" pitchFamily="18" charset="0"/>
                        </a:rPr>
                        <a:t>Travel Pass </a:t>
                      </a:r>
                    </a:p>
                  </a:txBody>
                  <a:tcPr>
                    <a:solidFill>
                      <a:srgbClr val="F434D9"/>
                    </a:solidFill>
                  </a:tcPr>
                </a:tc>
                <a:tc>
                  <a:txBody>
                    <a:bodyPr/>
                    <a:lstStyle/>
                    <a:p>
                      <a:r>
                        <a:rPr lang="en-GB" dirty="0">
                          <a:solidFill>
                            <a:schemeClr val="bg1"/>
                          </a:solidFill>
                          <a:latin typeface="Ink Free" panose="03080402000500000000" pitchFamily="66" charset="0"/>
                          <a:cs typeface="Times New Roman" panose="02020603050405020304" pitchFamily="18" charset="0"/>
                          <a:hlinkClick r:id="rId6"/>
                        </a:rPr>
                        <a:t>www.eani.org.uk</a:t>
                      </a:r>
                      <a:endParaRPr lang="en-GB" dirty="0">
                        <a:solidFill>
                          <a:schemeClr val="bg1"/>
                        </a:solidFill>
                        <a:latin typeface="Ink Free" panose="03080402000500000000" pitchFamily="66" charset="0"/>
                        <a:cs typeface="Times New Roman" panose="02020603050405020304" pitchFamily="18" charset="0"/>
                      </a:endParaRPr>
                    </a:p>
                  </a:txBody>
                  <a:tcPr>
                    <a:solidFill>
                      <a:srgbClr val="F434D9"/>
                    </a:solidFill>
                  </a:tcPr>
                </a:tc>
                <a:extLst>
                  <a:ext uri="{0D108BD9-81ED-4DB2-BD59-A6C34878D82A}">
                    <a16:rowId xmlns:a16="http://schemas.microsoft.com/office/drawing/2014/main" val="928421867"/>
                  </a:ext>
                </a:extLst>
              </a:tr>
              <a:tr h="529957">
                <a:tc>
                  <a:txBody>
                    <a:bodyPr/>
                    <a:lstStyle/>
                    <a:p>
                      <a:r>
                        <a:rPr lang="en-GB" b="0" dirty="0">
                          <a:solidFill>
                            <a:schemeClr val="bg1"/>
                          </a:solidFill>
                          <a:latin typeface="Ink Free" panose="03080402000500000000" pitchFamily="66" charset="0"/>
                          <a:cs typeface="Times New Roman" panose="02020603050405020304" pitchFamily="18" charset="0"/>
                        </a:rPr>
                        <a:t>Further Education Grant </a:t>
                      </a:r>
                    </a:p>
                  </a:txBody>
                  <a:tcPr>
                    <a:solidFill>
                      <a:srgbClr val="F434D9"/>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dirty="0">
                          <a:solidFill>
                            <a:schemeClr val="bg1"/>
                          </a:solidFill>
                          <a:latin typeface="Ink Free" panose="03080402000500000000" pitchFamily="66" charset="0"/>
                          <a:cs typeface="Times New Roman" panose="02020603050405020304" pitchFamily="18" charset="0"/>
                          <a:hlinkClick r:id="rId7"/>
                        </a:rPr>
                        <a:t>www.eani.org.uk/feapplication</a:t>
                      </a:r>
                      <a:endParaRPr lang="en-GB" sz="1400" dirty="0">
                        <a:solidFill>
                          <a:schemeClr val="bg1"/>
                        </a:solidFill>
                        <a:latin typeface="Ink Free" panose="03080402000500000000" pitchFamily="66" charset="0"/>
                        <a:cs typeface="Times New Roman" panose="02020603050405020304" pitchFamily="18" charset="0"/>
                      </a:endParaRPr>
                    </a:p>
                    <a:p>
                      <a:endParaRPr lang="en-GB" dirty="0">
                        <a:solidFill>
                          <a:schemeClr val="bg1"/>
                        </a:solidFill>
                        <a:latin typeface="Ink Free" panose="03080402000500000000" pitchFamily="66" charset="0"/>
                        <a:cs typeface="Times New Roman" panose="02020603050405020304" pitchFamily="18" charset="0"/>
                      </a:endParaRPr>
                    </a:p>
                  </a:txBody>
                  <a:tcPr>
                    <a:solidFill>
                      <a:srgbClr val="F434D9"/>
                    </a:solidFill>
                  </a:tcPr>
                </a:tc>
                <a:extLst>
                  <a:ext uri="{0D108BD9-81ED-4DB2-BD59-A6C34878D82A}">
                    <a16:rowId xmlns:a16="http://schemas.microsoft.com/office/drawing/2014/main" val="884728749"/>
                  </a:ext>
                </a:extLst>
              </a:tr>
              <a:tr h="392974">
                <a:tc>
                  <a:txBody>
                    <a:bodyPr/>
                    <a:lstStyle/>
                    <a:p>
                      <a:r>
                        <a:rPr lang="en-GB" b="0" dirty="0">
                          <a:solidFill>
                            <a:schemeClr val="bg1"/>
                          </a:solidFill>
                          <a:latin typeface="Ink Free" panose="03080402000500000000" pitchFamily="66" charset="0"/>
                          <a:cs typeface="Times New Roman" panose="02020603050405020304" pitchFamily="18" charset="0"/>
                        </a:rPr>
                        <a:t>Care to Learn</a:t>
                      </a:r>
                    </a:p>
                  </a:txBody>
                  <a:tcPr>
                    <a:solidFill>
                      <a:srgbClr val="F434D9"/>
                    </a:solidFill>
                  </a:tcPr>
                </a:tc>
                <a:tc>
                  <a:txBody>
                    <a:bodyPr/>
                    <a:lstStyle/>
                    <a:p>
                      <a:r>
                        <a:rPr lang="en-GB" dirty="0">
                          <a:solidFill>
                            <a:schemeClr val="bg1"/>
                          </a:solidFill>
                          <a:latin typeface="Ink Free" panose="03080402000500000000" pitchFamily="66" charset="0"/>
                          <a:cs typeface="Times New Roman" panose="02020603050405020304" pitchFamily="18" charset="0"/>
                          <a:hlinkClick r:id="rId8"/>
                        </a:rPr>
                        <a:t>studentfunding@belfastmet.ac.uk</a:t>
                      </a:r>
                      <a:endParaRPr lang="en-GB" dirty="0">
                        <a:solidFill>
                          <a:schemeClr val="bg1"/>
                        </a:solidFill>
                        <a:latin typeface="Ink Free" panose="03080402000500000000" pitchFamily="66" charset="0"/>
                        <a:cs typeface="Times New Roman" panose="02020603050405020304" pitchFamily="18" charset="0"/>
                      </a:endParaRPr>
                    </a:p>
                  </a:txBody>
                  <a:tcPr>
                    <a:solidFill>
                      <a:srgbClr val="F434D9"/>
                    </a:solidFill>
                  </a:tcPr>
                </a:tc>
                <a:extLst>
                  <a:ext uri="{0D108BD9-81ED-4DB2-BD59-A6C34878D82A}">
                    <a16:rowId xmlns:a16="http://schemas.microsoft.com/office/drawing/2014/main" val="3295809003"/>
                  </a:ext>
                </a:extLst>
              </a:tr>
              <a:tr h="576066">
                <a:tc>
                  <a:txBody>
                    <a:bodyPr/>
                    <a:lstStyle/>
                    <a:p>
                      <a:r>
                        <a:rPr lang="en-GB" b="0" dirty="0">
                          <a:solidFill>
                            <a:schemeClr val="bg1"/>
                          </a:solidFill>
                          <a:latin typeface="Ink Free" panose="03080402000500000000" pitchFamily="66" charset="0"/>
                          <a:cs typeface="Times New Roman" panose="02020603050405020304" pitchFamily="18" charset="0"/>
                        </a:rPr>
                        <a:t>Learner Support Fund</a:t>
                      </a:r>
                    </a:p>
                  </a:txBody>
                  <a:tcPr>
                    <a:solidFill>
                      <a:srgbClr val="F434D9"/>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solidFill>
                            <a:schemeClr val="bg1"/>
                          </a:solidFill>
                          <a:latin typeface="Ink Free" panose="03080402000500000000" pitchFamily="66" charset="0"/>
                          <a:cs typeface="Times New Roman" panose="02020603050405020304" pitchFamily="18" charset="0"/>
                          <a:hlinkClick r:id="rId8"/>
                        </a:rPr>
                        <a:t>studentfunding@belfastmet.ac.uk</a:t>
                      </a:r>
                      <a:endParaRPr lang="en-GB" dirty="0">
                        <a:solidFill>
                          <a:schemeClr val="bg1"/>
                        </a:solidFill>
                        <a:latin typeface="Ink Free" panose="03080402000500000000" pitchFamily="66" charset="0"/>
                        <a:cs typeface="Times New Roman" panose="02020603050405020304" pitchFamily="18" charset="0"/>
                      </a:endParaRPr>
                    </a:p>
                    <a:p>
                      <a:endParaRPr lang="en-GB" dirty="0">
                        <a:solidFill>
                          <a:schemeClr val="bg1"/>
                        </a:solidFill>
                        <a:latin typeface="Ink Free" panose="03080402000500000000" pitchFamily="66" charset="0"/>
                        <a:cs typeface="Times New Roman" panose="02020603050405020304" pitchFamily="18" charset="0"/>
                      </a:endParaRPr>
                    </a:p>
                  </a:txBody>
                  <a:tcPr>
                    <a:solidFill>
                      <a:srgbClr val="F434D9"/>
                    </a:solidFill>
                  </a:tcPr>
                </a:tc>
                <a:extLst>
                  <a:ext uri="{0D108BD9-81ED-4DB2-BD59-A6C34878D82A}">
                    <a16:rowId xmlns:a16="http://schemas.microsoft.com/office/drawing/2014/main" val="3364648274"/>
                  </a:ext>
                </a:extLst>
              </a:tr>
              <a:tr h="522047">
                <a:tc>
                  <a:txBody>
                    <a:bodyPr/>
                    <a:lstStyle/>
                    <a:p>
                      <a:r>
                        <a:rPr lang="en-GB" b="0" dirty="0">
                          <a:solidFill>
                            <a:schemeClr val="bg1"/>
                          </a:solidFill>
                          <a:latin typeface="Ink Free" panose="03080402000500000000" pitchFamily="66" charset="0"/>
                          <a:cs typeface="Times New Roman" panose="02020603050405020304" pitchFamily="18" charset="0"/>
                        </a:rPr>
                        <a:t>Learner Support Fund Childcare </a:t>
                      </a:r>
                    </a:p>
                  </a:txBody>
                  <a:tcPr>
                    <a:solidFill>
                      <a:srgbClr val="F434D9"/>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solidFill>
                            <a:schemeClr val="bg1"/>
                          </a:solidFill>
                          <a:latin typeface="Ink Free" panose="03080402000500000000" pitchFamily="66" charset="0"/>
                          <a:cs typeface="Times New Roman" panose="02020603050405020304" pitchFamily="18" charset="0"/>
                          <a:hlinkClick r:id="rId9"/>
                        </a:rPr>
                        <a:t>studentfunding@belfastmet.ac.uk</a:t>
                      </a:r>
                      <a:endParaRPr lang="en-GB" dirty="0">
                        <a:solidFill>
                          <a:schemeClr val="bg1"/>
                        </a:solidFill>
                        <a:latin typeface="Ink Free" panose="03080402000500000000" pitchFamily="66" charset="0"/>
                        <a:cs typeface="Times New Roman" panose="02020603050405020304" pitchFamily="18" charset="0"/>
                      </a:endParaRPr>
                    </a:p>
                    <a:p>
                      <a:endParaRPr lang="en-GB" dirty="0">
                        <a:solidFill>
                          <a:schemeClr val="bg1"/>
                        </a:solidFill>
                        <a:latin typeface="Ink Free" panose="03080402000500000000" pitchFamily="66" charset="0"/>
                        <a:cs typeface="Times New Roman" panose="02020603050405020304" pitchFamily="18" charset="0"/>
                      </a:endParaRPr>
                    </a:p>
                  </a:txBody>
                  <a:tcPr>
                    <a:solidFill>
                      <a:srgbClr val="F434D9"/>
                    </a:solidFill>
                  </a:tcPr>
                </a:tc>
                <a:extLst>
                  <a:ext uri="{0D108BD9-81ED-4DB2-BD59-A6C34878D82A}">
                    <a16:rowId xmlns:a16="http://schemas.microsoft.com/office/drawing/2014/main" val="1935053630"/>
                  </a:ext>
                </a:extLst>
              </a:tr>
              <a:tr h="735612">
                <a:tc>
                  <a:txBody>
                    <a:bodyPr/>
                    <a:lstStyle/>
                    <a:p>
                      <a:r>
                        <a:rPr lang="en-GB" b="0" dirty="0">
                          <a:solidFill>
                            <a:schemeClr val="bg1"/>
                          </a:solidFill>
                          <a:latin typeface="Ink Free" panose="03080402000500000000" pitchFamily="66" charset="0"/>
                          <a:cs typeface="Times New Roman" panose="02020603050405020304" pitchFamily="18" charset="0"/>
                        </a:rPr>
                        <a:t>Overview</a:t>
                      </a:r>
                      <a:r>
                        <a:rPr lang="en-GB" b="0" baseline="0" dirty="0">
                          <a:solidFill>
                            <a:schemeClr val="bg1"/>
                          </a:solidFill>
                          <a:latin typeface="Ink Free" panose="03080402000500000000" pitchFamily="66" charset="0"/>
                          <a:cs typeface="Times New Roman" panose="02020603050405020304" pitchFamily="18" charset="0"/>
                        </a:rPr>
                        <a:t> of funds and criteria</a:t>
                      </a:r>
                      <a:endParaRPr lang="en-GB" b="0" dirty="0">
                        <a:solidFill>
                          <a:schemeClr val="bg1"/>
                        </a:solidFill>
                        <a:latin typeface="Ink Free" panose="03080402000500000000" pitchFamily="66" charset="0"/>
                        <a:cs typeface="Times New Roman" panose="02020603050405020304" pitchFamily="18" charset="0"/>
                      </a:endParaRPr>
                    </a:p>
                  </a:txBody>
                  <a:tcPr>
                    <a:solidFill>
                      <a:srgbClr val="F434D9"/>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solidFill>
                            <a:schemeClr val="bg1"/>
                          </a:solidFill>
                          <a:latin typeface="Ink Free" panose="03080402000500000000" pitchFamily="66" charset="0"/>
                          <a:cs typeface="Times New Roman" panose="02020603050405020304" pitchFamily="18" charset="0"/>
                        </a:rPr>
                        <a:t>www.belfastmet.ac.uk/life-at-the-met/students-support/student-finance/</a:t>
                      </a:r>
                    </a:p>
                    <a:p>
                      <a:endParaRPr lang="en-GB" dirty="0">
                        <a:solidFill>
                          <a:schemeClr val="bg1"/>
                        </a:solidFill>
                        <a:latin typeface="Ink Free" panose="03080402000500000000" pitchFamily="66" charset="0"/>
                        <a:cs typeface="Times New Roman" panose="02020603050405020304" pitchFamily="18" charset="0"/>
                      </a:endParaRPr>
                    </a:p>
                  </a:txBody>
                  <a:tcPr>
                    <a:solidFill>
                      <a:srgbClr val="F434D9"/>
                    </a:solidFill>
                  </a:tcPr>
                </a:tc>
                <a:extLst>
                  <a:ext uri="{0D108BD9-81ED-4DB2-BD59-A6C34878D82A}">
                    <a16:rowId xmlns:a16="http://schemas.microsoft.com/office/drawing/2014/main" val="2337903630"/>
                  </a:ext>
                </a:extLst>
              </a:tr>
            </a:tbl>
          </a:graphicData>
        </a:graphic>
      </p:graphicFrame>
      <p:sp>
        <p:nvSpPr>
          <p:cNvPr id="5" name="Title 4"/>
          <p:cNvSpPr>
            <a:spLocks noGrp="1" noChangeArrowheads="1"/>
          </p:cNvSpPr>
          <p:nvPr>
            <p:ph type="ctrTitle"/>
          </p:nvPr>
        </p:nvSpPr>
        <p:spPr bwMode="auto">
          <a:xfrm>
            <a:off x="1143000" y="661432"/>
            <a:ext cx="6858000" cy="783193"/>
          </a:xfrm>
          <a:prstGeom prst="roundRect">
            <a:avLst/>
          </a:prstGeom>
          <a:solidFill>
            <a:srgbClr val="F434D9"/>
          </a:solidFill>
          <a:ln w="15875" cap="flat" cmpd="sng" algn="ctr">
            <a:noFill/>
            <a:prstDash val="solid"/>
          </a:ln>
          <a:effectLst>
            <a:glow rad="228600">
              <a:srgbClr val="274FA4">
                <a:satMod val="175000"/>
                <a:alpha val="40000"/>
              </a:srgbClr>
            </a:glow>
          </a:effec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marL="0" marR="0" lvl="0" indent="0" algn="ctr" defTabSz="457200" eaLnBrk="1" fontAlgn="base" latinLnBrk="0" hangingPunct="1">
              <a:lnSpc>
                <a:spcPct val="100000"/>
              </a:lnSpc>
              <a:spcBef>
                <a:spcPct val="0"/>
              </a:spcBef>
              <a:spcAft>
                <a:spcPct val="0"/>
              </a:spcAft>
              <a:buClrTx/>
              <a:buSzTx/>
              <a:buFont typeface="Wingdings 3" panose="05040102010807070707" pitchFamily="18" charset="2"/>
              <a:buNone/>
              <a:tabLst/>
              <a:defRPr/>
            </a:pPr>
            <a:r>
              <a:rPr lang="en-GB" altLang="en-US" sz="4000" b="1" kern="0" dirty="0">
                <a:solidFill>
                  <a:prstClr val="white"/>
                </a:solidFill>
                <a:latin typeface="Ink Free" panose="03080402000500000000" pitchFamily="66" charset="0"/>
                <a:ea typeface="+mn-ea"/>
                <a:cs typeface="+mn-cs"/>
              </a:rPr>
              <a:t>Where to find Criteria &amp; Apply</a:t>
            </a:r>
            <a:endParaRPr kumimoji="0" lang="en-GB" altLang="en-US" sz="4000" b="1" i="0" u="none" strike="noStrike" kern="0" cap="none" spc="0" normalizeH="0" baseline="0" noProof="0" dirty="0">
              <a:ln>
                <a:noFill/>
              </a:ln>
              <a:solidFill>
                <a:prstClr val="white"/>
              </a:solidFill>
              <a:effectLst/>
              <a:uLnTx/>
              <a:uFillTx/>
              <a:latin typeface="Ink Free" panose="03080402000500000000" pitchFamily="66" charset="0"/>
              <a:ea typeface="+mn-ea"/>
              <a:cs typeface="+mn-cs"/>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9601835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5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53915" y="1813781"/>
            <a:ext cx="7886700" cy="4351338"/>
          </a:xfrm>
        </p:spPr>
        <p:txBody>
          <a:bodyPr>
            <a:normAutofit lnSpcReduction="10000"/>
          </a:bodyPr>
          <a:lstStyle/>
          <a:p>
            <a:pPr marL="0" indent="0">
              <a:buNone/>
            </a:pPr>
            <a:r>
              <a:rPr lang="en-GB" sz="2800" b="1" i="1" dirty="0">
                <a:latin typeface="Ink Free" panose="03080402000500000000" pitchFamily="66" charset="0"/>
                <a:cs typeface="Times New Roman" panose="02020603050405020304" pitchFamily="18" charset="0"/>
              </a:rPr>
              <a:t>Student Finance NI(Online or PN1 Application)</a:t>
            </a:r>
          </a:p>
          <a:p>
            <a:r>
              <a:rPr lang="en-GB" dirty="0">
                <a:latin typeface="Ink Free" panose="03080402000500000000" pitchFamily="66" charset="0"/>
                <a:cs typeface="Times New Roman" panose="02020603050405020304" pitchFamily="18" charset="0"/>
              </a:rPr>
              <a:t>Tuition Fee Loan</a:t>
            </a:r>
          </a:p>
          <a:p>
            <a:r>
              <a:rPr lang="en-GB" dirty="0">
                <a:latin typeface="Ink Free" panose="03080402000500000000" pitchFamily="66" charset="0"/>
                <a:cs typeface="Times New Roman" panose="02020603050405020304" pitchFamily="18" charset="0"/>
              </a:rPr>
              <a:t>Maintenance Loan</a:t>
            </a:r>
          </a:p>
          <a:p>
            <a:r>
              <a:rPr lang="en-GB" dirty="0">
                <a:latin typeface="Ink Free" panose="03080402000500000000" pitchFamily="66" charset="0"/>
                <a:cs typeface="Times New Roman" panose="02020603050405020304" pitchFamily="18" charset="0"/>
              </a:rPr>
              <a:t>Maintenance Grant </a:t>
            </a:r>
          </a:p>
          <a:p>
            <a:r>
              <a:rPr lang="en-GB" dirty="0">
                <a:latin typeface="Ink Free" panose="03080402000500000000" pitchFamily="66" charset="0"/>
                <a:cs typeface="Times New Roman" panose="02020603050405020304" pitchFamily="18" charset="0"/>
              </a:rPr>
              <a:t>Childcare Grant(if you have dependent children)</a:t>
            </a:r>
          </a:p>
          <a:p>
            <a:r>
              <a:rPr lang="en-GB" dirty="0">
                <a:latin typeface="Ink Free" panose="03080402000500000000" pitchFamily="66" charset="0"/>
                <a:cs typeface="Times New Roman" panose="02020603050405020304" pitchFamily="18" charset="0"/>
              </a:rPr>
              <a:t>DSA, PLA &amp; ADG</a:t>
            </a:r>
          </a:p>
          <a:p>
            <a:br>
              <a:rPr lang="en-GB" dirty="0"/>
            </a:br>
            <a:r>
              <a:rPr lang="en-GB" sz="2800" b="1" dirty="0">
                <a:latin typeface="Ink Free" panose="03080402000500000000" pitchFamily="66" charset="0"/>
                <a:cs typeface="Times New Roman" panose="02020603050405020304" pitchFamily="18" charset="0"/>
              </a:rPr>
              <a:t>Additional Funds:  </a:t>
            </a:r>
          </a:p>
          <a:p>
            <a:r>
              <a:rPr lang="en-GB" dirty="0">
                <a:latin typeface="Ink Free" panose="03080402000500000000" pitchFamily="66" charset="0"/>
                <a:cs typeface="Times New Roman" panose="02020603050405020304" pitchFamily="18" charset="0"/>
              </a:rPr>
              <a:t>Social Work Bursary(Social Work only)</a:t>
            </a:r>
          </a:p>
          <a:p>
            <a:r>
              <a:rPr lang="en-GB" dirty="0">
                <a:latin typeface="Ink Free" panose="03080402000500000000" pitchFamily="66" charset="0"/>
                <a:cs typeface="Times New Roman" panose="02020603050405020304" pitchFamily="18" charset="0"/>
              </a:rPr>
              <a:t>Higher Education Bursary </a:t>
            </a:r>
          </a:p>
          <a:p>
            <a:r>
              <a:rPr lang="en-GB" dirty="0">
                <a:latin typeface="Ink Free" panose="03080402000500000000" pitchFamily="66" charset="0"/>
                <a:cs typeface="Times New Roman" panose="02020603050405020304" pitchFamily="18" charset="0"/>
              </a:rPr>
              <a:t>Learner Support Fund</a:t>
            </a:r>
          </a:p>
          <a:p>
            <a:endParaRPr lang="en-GB" dirty="0"/>
          </a:p>
          <a:p>
            <a:pPr marL="0" indent="0">
              <a:buNone/>
            </a:pPr>
            <a:endParaRPr lang="en-GB" dirty="0"/>
          </a:p>
        </p:txBody>
      </p:sp>
      <p:sp>
        <p:nvSpPr>
          <p:cNvPr id="4" name="Rounded Rectangle 3"/>
          <p:cNvSpPr>
            <a:spLocks noChangeArrowheads="1"/>
          </p:cNvSpPr>
          <p:nvPr/>
        </p:nvSpPr>
        <p:spPr bwMode="auto">
          <a:xfrm>
            <a:off x="334108" y="369700"/>
            <a:ext cx="8181241" cy="1464231"/>
          </a:xfrm>
          <a:prstGeom prst="roundRect">
            <a:avLst/>
          </a:prstGeom>
          <a:solidFill>
            <a:srgbClr val="F434D9"/>
          </a:solidFill>
          <a:ln w="15875" cap="flat" cmpd="sng" algn="ctr">
            <a:noFill/>
            <a:prstDash val="solid"/>
          </a:ln>
          <a:effectLst>
            <a:glow rad="228600">
              <a:srgbClr val="274FA4">
                <a:satMod val="175000"/>
                <a:alpha val="40000"/>
              </a:srgbClr>
            </a:glow>
          </a:effec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marL="0" marR="0" lvl="0" indent="0" algn="ctr" defTabSz="457200" eaLnBrk="1" fontAlgn="base" latinLnBrk="0" hangingPunct="1">
              <a:lnSpc>
                <a:spcPct val="100000"/>
              </a:lnSpc>
              <a:spcBef>
                <a:spcPct val="0"/>
              </a:spcBef>
              <a:spcAft>
                <a:spcPct val="0"/>
              </a:spcAft>
              <a:buClrTx/>
              <a:buSzTx/>
              <a:buFont typeface="Wingdings 3" panose="05040102010807070707" pitchFamily="18" charset="2"/>
              <a:buNone/>
              <a:tabLst/>
              <a:defRPr/>
            </a:pPr>
            <a:r>
              <a:rPr kumimoji="0" lang="en-GB" altLang="en-US" sz="4000" b="1" i="0" u="none" strike="noStrike" kern="0" cap="none" spc="0" normalizeH="0" baseline="0" noProof="0" dirty="0">
                <a:ln>
                  <a:noFill/>
                </a:ln>
                <a:solidFill>
                  <a:srgbClr val="FFFF00"/>
                </a:solidFill>
                <a:effectLst/>
                <a:uLnTx/>
                <a:uFillTx/>
                <a:latin typeface="Ink Free" panose="03080402000500000000" pitchFamily="66" charset="0"/>
                <a:ea typeface="+mn-ea"/>
                <a:cs typeface="+mn-cs"/>
              </a:rPr>
              <a:t>Level</a:t>
            </a:r>
            <a:r>
              <a:rPr kumimoji="0" lang="en-GB" altLang="en-US" sz="4000" b="1" i="0" u="none" strike="noStrike" kern="0" cap="none" spc="0" normalizeH="0" noProof="0" dirty="0">
                <a:ln>
                  <a:noFill/>
                </a:ln>
                <a:solidFill>
                  <a:srgbClr val="FFFF00"/>
                </a:solidFill>
                <a:effectLst/>
                <a:uLnTx/>
                <a:uFillTx/>
                <a:latin typeface="Ink Free" panose="03080402000500000000" pitchFamily="66" charset="0"/>
                <a:ea typeface="+mn-ea"/>
                <a:cs typeface="+mn-cs"/>
              </a:rPr>
              <a:t> 4 – 6 Higher Education </a:t>
            </a:r>
          </a:p>
          <a:p>
            <a:pPr marL="0" marR="0" lvl="0" indent="0" algn="ctr" defTabSz="457200" eaLnBrk="1" fontAlgn="base" latinLnBrk="0" hangingPunct="1">
              <a:lnSpc>
                <a:spcPct val="100000"/>
              </a:lnSpc>
              <a:spcBef>
                <a:spcPct val="0"/>
              </a:spcBef>
              <a:spcAft>
                <a:spcPct val="0"/>
              </a:spcAft>
              <a:buClrTx/>
              <a:buSzTx/>
              <a:buFont typeface="Wingdings 3" panose="05040102010807070707" pitchFamily="18" charset="2"/>
              <a:buNone/>
              <a:tabLst/>
              <a:defRPr/>
            </a:pPr>
            <a:r>
              <a:rPr kumimoji="0" lang="en-GB" altLang="en-US" sz="4000" b="1" i="0" u="none" strike="noStrike" kern="0" cap="none" spc="0" normalizeH="0" noProof="0" dirty="0">
                <a:ln>
                  <a:noFill/>
                </a:ln>
                <a:solidFill>
                  <a:srgbClr val="FFFF00"/>
                </a:solidFill>
                <a:effectLst/>
                <a:uLnTx/>
                <a:uFillTx/>
                <a:latin typeface="Ink Free" panose="03080402000500000000" pitchFamily="66" charset="0"/>
                <a:ea typeface="+mn-ea"/>
                <a:cs typeface="+mn-cs"/>
              </a:rPr>
              <a:t>Full Time </a:t>
            </a:r>
            <a:endParaRPr kumimoji="0" lang="en-GB" altLang="en-US" sz="4000" b="1" i="0" u="none" strike="noStrike" kern="0" cap="none" spc="0" normalizeH="0" baseline="0" noProof="0" dirty="0">
              <a:ln>
                <a:noFill/>
              </a:ln>
              <a:solidFill>
                <a:srgbClr val="FFFF00"/>
              </a:solidFill>
              <a:effectLst/>
              <a:uLnTx/>
              <a:uFillTx/>
              <a:latin typeface="Ink Free" panose="03080402000500000000" pitchFamily="66" charset="0"/>
              <a:ea typeface="+mn-ea"/>
              <a:cs typeface="+mn-cs"/>
            </a:endParaRPr>
          </a:p>
        </p:txBody>
      </p:sp>
      <p:sp>
        <p:nvSpPr>
          <p:cNvPr id="6" name="Oval 5"/>
          <p:cNvSpPr/>
          <p:nvPr/>
        </p:nvSpPr>
        <p:spPr>
          <a:xfrm>
            <a:off x="6277708" y="2233246"/>
            <a:ext cx="2039815" cy="1756204"/>
          </a:xfrm>
          <a:prstGeom prst="ellipse">
            <a:avLst/>
          </a:prstGeom>
          <a:solidFill>
            <a:srgbClr val="F434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FF00"/>
                </a:solidFill>
              </a:rPr>
              <a:t>Higher Education</a:t>
            </a:r>
          </a:p>
        </p:txBody>
      </p:sp>
      <p:cxnSp>
        <p:nvCxnSpPr>
          <p:cNvPr id="8" name="Straight Arrow Connector 7"/>
          <p:cNvCxnSpPr/>
          <p:nvPr/>
        </p:nvCxnSpPr>
        <p:spPr>
          <a:xfrm flipH="1">
            <a:off x="4876800" y="3640290"/>
            <a:ext cx="1635369" cy="1496950"/>
          </a:xfrm>
          <a:prstGeom prst="straightConnector1">
            <a:avLst/>
          </a:prstGeom>
          <a:ln>
            <a:solidFill>
              <a:srgbClr val="F434D9"/>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4202723" y="2356338"/>
            <a:ext cx="2074985" cy="404447"/>
          </a:xfrm>
          <a:prstGeom prst="straightConnector1">
            <a:avLst/>
          </a:prstGeom>
          <a:ln>
            <a:solidFill>
              <a:srgbClr val="F434D9"/>
            </a:solidFill>
            <a:tailEnd type="triangle"/>
          </a:ln>
        </p:spPr>
        <p:style>
          <a:lnRef idx="1">
            <a:schemeClr val="accent1"/>
          </a:lnRef>
          <a:fillRef idx="0">
            <a:schemeClr val="accent1"/>
          </a:fillRef>
          <a:effectRef idx="0">
            <a:schemeClr val="accent1"/>
          </a:effectRef>
          <a:fontRef idx="minor">
            <a:schemeClr val="tx1"/>
          </a:fontRef>
        </p:style>
      </p:cxnSp>
      <p:pic>
        <p:nvPicPr>
          <p:cNvPr id="1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1247090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92"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Times New Roman" panose="02020603050405020304" pitchFamily="18" charset="0"/>
                <a:cs typeface="Times New Roman" panose="02020603050405020304" pitchFamily="18" charset="0"/>
              </a:rPr>
              <a:t>Level 4 – 6 Higher Education Part Time</a:t>
            </a:r>
          </a:p>
        </p:txBody>
      </p:sp>
      <p:sp>
        <p:nvSpPr>
          <p:cNvPr id="3" name="Content Placeholder 2"/>
          <p:cNvSpPr>
            <a:spLocks noGrp="1"/>
          </p:cNvSpPr>
          <p:nvPr>
            <p:ph idx="1"/>
          </p:nvPr>
        </p:nvSpPr>
        <p:spPr/>
        <p:txBody>
          <a:bodyPr>
            <a:normAutofit/>
          </a:bodyPr>
          <a:lstStyle/>
          <a:p>
            <a:pPr marL="0" indent="0">
              <a:buNone/>
            </a:pPr>
            <a:r>
              <a:rPr lang="en-GB" sz="2800" b="1" i="1" dirty="0">
                <a:latin typeface="Ink Free" panose="03080402000500000000" pitchFamily="66" charset="0"/>
                <a:cs typeface="Times New Roman" panose="02020603050405020304" pitchFamily="18" charset="0"/>
              </a:rPr>
              <a:t>Student Finance NI(Online or PTL Application)</a:t>
            </a:r>
          </a:p>
          <a:p>
            <a:r>
              <a:rPr lang="en-GB" sz="2200" dirty="0">
                <a:latin typeface="Ink Free" panose="03080402000500000000" pitchFamily="66" charset="0"/>
                <a:cs typeface="Times New Roman" panose="02020603050405020304" pitchFamily="18" charset="0"/>
              </a:rPr>
              <a:t>Student Finance NI Part Time </a:t>
            </a:r>
          </a:p>
          <a:p>
            <a:r>
              <a:rPr lang="en-GB" sz="2200" dirty="0">
                <a:latin typeface="Ink Free" panose="03080402000500000000" pitchFamily="66" charset="0"/>
                <a:cs typeface="Times New Roman" panose="02020603050405020304" pitchFamily="18" charset="0"/>
              </a:rPr>
              <a:t>Higher Education Tuition Fee Grant/Loan</a:t>
            </a:r>
          </a:p>
          <a:p>
            <a:r>
              <a:rPr lang="en-GB" sz="2200" dirty="0">
                <a:latin typeface="Ink Free" panose="03080402000500000000" pitchFamily="66" charset="0"/>
                <a:cs typeface="Times New Roman" panose="02020603050405020304" pitchFamily="18" charset="0"/>
              </a:rPr>
              <a:t>Books &amp; Equipment Grant </a:t>
            </a:r>
          </a:p>
          <a:p>
            <a:endParaRPr lang="en-GB" sz="2200" dirty="0">
              <a:latin typeface="Ink Free" panose="03080402000500000000" pitchFamily="66" charset="0"/>
              <a:cs typeface="Times New Roman" panose="02020603050405020304" pitchFamily="18" charset="0"/>
            </a:endParaRPr>
          </a:p>
          <a:p>
            <a:pPr marL="0" indent="0">
              <a:buNone/>
            </a:pPr>
            <a:r>
              <a:rPr lang="en-GB" sz="2800" b="1" i="1" dirty="0">
                <a:latin typeface="Ink Free" panose="03080402000500000000" pitchFamily="66" charset="0"/>
                <a:cs typeface="Times New Roman" panose="02020603050405020304" pitchFamily="18" charset="0"/>
              </a:rPr>
              <a:t>Other Funds</a:t>
            </a:r>
          </a:p>
          <a:p>
            <a:r>
              <a:rPr lang="en-GB" sz="2200" dirty="0">
                <a:latin typeface="Ink Free" panose="03080402000500000000" pitchFamily="66" charset="0"/>
                <a:cs typeface="Times New Roman" panose="02020603050405020304" pitchFamily="18" charset="0"/>
              </a:rPr>
              <a:t>Care to Learn(If under 20)</a:t>
            </a:r>
          </a:p>
          <a:p>
            <a:r>
              <a:rPr lang="en-GB" sz="2200" dirty="0">
                <a:latin typeface="Ink Free" panose="03080402000500000000" pitchFamily="66" charset="0"/>
                <a:cs typeface="Times New Roman" panose="02020603050405020304" pitchFamily="18" charset="0"/>
              </a:rPr>
              <a:t>Learner Support Fund Childcare</a:t>
            </a:r>
          </a:p>
          <a:p>
            <a:r>
              <a:rPr lang="en-GB" sz="2200" dirty="0">
                <a:latin typeface="Ink Free" panose="03080402000500000000" pitchFamily="66" charset="0"/>
                <a:cs typeface="Times New Roman" panose="02020603050405020304" pitchFamily="18" charset="0"/>
              </a:rPr>
              <a:t>Learner Support Fund </a:t>
            </a:r>
          </a:p>
          <a:p>
            <a:endParaRPr lang="en-GB" dirty="0"/>
          </a:p>
        </p:txBody>
      </p:sp>
      <p:sp>
        <p:nvSpPr>
          <p:cNvPr id="4" name="Rounded Rectangle 3"/>
          <p:cNvSpPr>
            <a:spLocks noChangeArrowheads="1"/>
          </p:cNvSpPr>
          <p:nvPr/>
        </p:nvSpPr>
        <p:spPr bwMode="auto">
          <a:xfrm>
            <a:off x="334108" y="369700"/>
            <a:ext cx="8181241" cy="1464231"/>
          </a:xfrm>
          <a:prstGeom prst="roundRect">
            <a:avLst/>
          </a:prstGeom>
          <a:solidFill>
            <a:srgbClr val="F434D9"/>
          </a:solidFill>
          <a:ln w="15875" cap="flat" cmpd="sng" algn="ctr">
            <a:noFill/>
            <a:prstDash val="solid"/>
          </a:ln>
          <a:effectLst>
            <a:glow rad="228600">
              <a:srgbClr val="274FA4">
                <a:satMod val="175000"/>
                <a:alpha val="40000"/>
              </a:srgbClr>
            </a:glow>
          </a:effec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marL="0" marR="0" lvl="0" indent="0" algn="ctr" defTabSz="457200" eaLnBrk="1" fontAlgn="base" latinLnBrk="0" hangingPunct="1">
              <a:lnSpc>
                <a:spcPct val="100000"/>
              </a:lnSpc>
              <a:spcBef>
                <a:spcPct val="0"/>
              </a:spcBef>
              <a:spcAft>
                <a:spcPct val="0"/>
              </a:spcAft>
              <a:buClrTx/>
              <a:buSzTx/>
              <a:buFont typeface="Wingdings 3" panose="05040102010807070707" pitchFamily="18" charset="2"/>
              <a:buNone/>
              <a:tabLst/>
              <a:defRPr/>
            </a:pPr>
            <a:r>
              <a:rPr kumimoji="0" lang="en-GB" altLang="en-US" sz="4000" b="1" i="0" u="none" strike="noStrike" kern="0" cap="none" spc="0" normalizeH="0" baseline="0" noProof="0" dirty="0">
                <a:ln>
                  <a:noFill/>
                </a:ln>
                <a:solidFill>
                  <a:srgbClr val="FFFF00"/>
                </a:solidFill>
                <a:effectLst/>
                <a:uLnTx/>
                <a:uFillTx/>
                <a:latin typeface="Ink Free" panose="03080402000500000000" pitchFamily="66" charset="0"/>
                <a:ea typeface="+mn-ea"/>
                <a:cs typeface="+mn-cs"/>
              </a:rPr>
              <a:t>Level</a:t>
            </a:r>
            <a:r>
              <a:rPr kumimoji="0" lang="en-GB" altLang="en-US" sz="4000" b="1" i="0" u="none" strike="noStrike" kern="0" cap="none" spc="0" normalizeH="0" noProof="0" dirty="0">
                <a:ln>
                  <a:noFill/>
                </a:ln>
                <a:solidFill>
                  <a:srgbClr val="FFFF00"/>
                </a:solidFill>
                <a:effectLst/>
                <a:uLnTx/>
                <a:uFillTx/>
                <a:latin typeface="Ink Free" panose="03080402000500000000" pitchFamily="66" charset="0"/>
                <a:ea typeface="+mn-ea"/>
                <a:cs typeface="+mn-cs"/>
              </a:rPr>
              <a:t> 4 – 6 Higher Education </a:t>
            </a:r>
          </a:p>
          <a:p>
            <a:pPr marL="0" marR="0" lvl="0" indent="0" algn="ctr" defTabSz="457200" eaLnBrk="1" fontAlgn="base" latinLnBrk="0" hangingPunct="1">
              <a:lnSpc>
                <a:spcPct val="100000"/>
              </a:lnSpc>
              <a:spcBef>
                <a:spcPct val="0"/>
              </a:spcBef>
              <a:spcAft>
                <a:spcPct val="0"/>
              </a:spcAft>
              <a:buClrTx/>
              <a:buSzTx/>
              <a:buFont typeface="Wingdings 3" panose="05040102010807070707" pitchFamily="18" charset="2"/>
              <a:buNone/>
              <a:tabLst/>
              <a:defRPr/>
            </a:pPr>
            <a:r>
              <a:rPr kumimoji="0" lang="en-GB" altLang="en-US" sz="4000" b="1" i="0" u="none" strike="noStrike" kern="0" cap="none" spc="0" normalizeH="0" noProof="0" dirty="0">
                <a:ln>
                  <a:noFill/>
                </a:ln>
                <a:solidFill>
                  <a:srgbClr val="FFFF00"/>
                </a:solidFill>
                <a:effectLst/>
                <a:uLnTx/>
                <a:uFillTx/>
                <a:latin typeface="Ink Free" panose="03080402000500000000" pitchFamily="66" charset="0"/>
                <a:ea typeface="+mn-ea"/>
                <a:cs typeface="+mn-cs"/>
              </a:rPr>
              <a:t>Part Time </a:t>
            </a:r>
            <a:endParaRPr kumimoji="0" lang="en-GB" altLang="en-US" sz="4000" b="1" i="0" u="none" strike="noStrike" kern="0" cap="none" spc="0" normalizeH="0" baseline="0" noProof="0" dirty="0">
              <a:ln>
                <a:noFill/>
              </a:ln>
              <a:solidFill>
                <a:srgbClr val="FFFF00"/>
              </a:solidFill>
              <a:effectLst/>
              <a:uLnTx/>
              <a:uFillTx/>
              <a:latin typeface="Ink Free" panose="03080402000500000000" pitchFamily="66" charset="0"/>
              <a:ea typeface="+mn-ea"/>
              <a:cs typeface="+mn-cs"/>
            </a:endParaRPr>
          </a:p>
        </p:txBody>
      </p:sp>
      <p:sp>
        <p:nvSpPr>
          <p:cNvPr id="5" name="Oval 4"/>
          <p:cNvSpPr/>
          <p:nvPr/>
        </p:nvSpPr>
        <p:spPr>
          <a:xfrm>
            <a:off x="6563457" y="2233246"/>
            <a:ext cx="1951892" cy="1828800"/>
          </a:xfrm>
          <a:prstGeom prst="ellipse">
            <a:avLst/>
          </a:prstGeom>
          <a:solidFill>
            <a:srgbClr val="F434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FF00"/>
                </a:solidFill>
              </a:rPr>
              <a:t>Higher Education </a:t>
            </a:r>
          </a:p>
        </p:txBody>
      </p:sp>
      <p:cxnSp>
        <p:nvCxnSpPr>
          <p:cNvPr id="7" name="Straight Arrow Connector 6"/>
          <p:cNvCxnSpPr/>
          <p:nvPr/>
        </p:nvCxnSpPr>
        <p:spPr>
          <a:xfrm flipH="1" flipV="1">
            <a:off x="5169877" y="2655277"/>
            <a:ext cx="1459523" cy="211015"/>
          </a:xfrm>
          <a:prstGeom prst="straightConnector1">
            <a:avLst/>
          </a:prstGeom>
          <a:ln>
            <a:solidFill>
              <a:srgbClr val="F434D9"/>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4783015" y="3903785"/>
            <a:ext cx="2092570" cy="685800"/>
          </a:xfrm>
          <a:prstGeom prst="straightConnector1">
            <a:avLst/>
          </a:prstGeom>
          <a:ln>
            <a:solidFill>
              <a:srgbClr val="F434D9"/>
            </a:solidFill>
            <a:tailEnd type="triangle"/>
          </a:ln>
        </p:spPr>
        <p:style>
          <a:lnRef idx="1">
            <a:schemeClr val="accent1"/>
          </a:lnRef>
          <a:fillRef idx="0">
            <a:schemeClr val="accent1"/>
          </a:fillRef>
          <a:effectRef idx="0">
            <a:schemeClr val="accent1"/>
          </a:effectRef>
          <a:fontRef idx="minor">
            <a:schemeClr val="tx1"/>
          </a:fontRef>
        </p:style>
      </p:cxn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053564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138"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GB" dirty="0">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21701681"/>
              </p:ext>
            </p:extLst>
          </p:nvPr>
        </p:nvGraphicFramePr>
        <p:xfrm>
          <a:off x="334109" y="1961872"/>
          <a:ext cx="8181242" cy="3084914"/>
        </p:xfrm>
        <a:graphic>
          <a:graphicData uri="http://schemas.openxmlformats.org/drawingml/2006/table">
            <a:tbl>
              <a:tblPr firstRow="1" bandRow="1">
                <a:tableStyleId>{5C22544A-7EE6-4342-B048-85BDC9FD1C3A}</a:tableStyleId>
              </a:tblPr>
              <a:tblGrid>
                <a:gridCol w="4090621">
                  <a:extLst>
                    <a:ext uri="{9D8B030D-6E8A-4147-A177-3AD203B41FA5}">
                      <a16:colId xmlns:a16="http://schemas.microsoft.com/office/drawing/2014/main" val="1395223120"/>
                    </a:ext>
                  </a:extLst>
                </a:gridCol>
                <a:gridCol w="4090621">
                  <a:extLst>
                    <a:ext uri="{9D8B030D-6E8A-4147-A177-3AD203B41FA5}">
                      <a16:colId xmlns:a16="http://schemas.microsoft.com/office/drawing/2014/main" val="2211886026"/>
                    </a:ext>
                  </a:extLst>
                </a:gridCol>
              </a:tblGrid>
              <a:tr h="460862">
                <a:tc>
                  <a:txBody>
                    <a:bodyPr/>
                    <a:lstStyle/>
                    <a:p>
                      <a:r>
                        <a:rPr lang="en-GB" dirty="0">
                          <a:solidFill>
                            <a:srgbClr val="FFFF00"/>
                          </a:solidFill>
                          <a:latin typeface="Ink Free" panose="03080402000500000000" pitchFamily="66" charset="0"/>
                          <a:cs typeface="Times New Roman" panose="02020603050405020304" pitchFamily="18" charset="0"/>
                        </a:rPr>
                        <a:t>Funding</a:t>
                      </a:r>
                      <a:r>
                        <a:rPr lang="en-GB" baseline="0" dirty="0">
                          <a:solidFill>
                            <a:srgbClr val="FFFF00"/>
                          </a:solidFill>
                          <a:latin typeface="Ink Free" panose="03080402000500000000" pitchFamily="66" charset="0"/>
                          <a:cs typeface="Times New Roman" panose="02020603050405020304" pitchFamily="18" charset="0"/>
                        </a:rPr>
                        <a:t> Source</a:t>
                      </a:r>
                      <a:endParaRPr lang="en-GB" dirty="0">
                        <a:solidFill>
                          <a:srgbClr val="FFFF00"/>
                        </a:solidFill>
                        <a:latin typeface="Ink Free" panose="03080402000500000000" pitchFamily="66" charset="0"/>
                        <a:cs typeface="Times New Roman" panose="02020603050405020304" pitchFamily="18" charset="0"/>
                      </a:endParaRPr>
                    </a:p>
                  </a:txBody>
                  <a:tcPr>
                    <a:solidFill>
                      <a:srgbClr val="F434D9"/>
                    </a:solidFill>
                  </a:tcPr>
                </a:tc>
                <a:tc>
                  <a:txBody>
                    <a:bodyPr/>
                    <a:lstStyle/>
                    <a:p>
                      <a:r>
                        <a:rPr lang="en-GB" dirty="0">
                          <a:solidFill>
                            <a:srgbClr val="FFFF00"/>
                          </a:solidFill>
                          <a:latin typeface="Ink Free" panose="03080402000500000000" pitchFamily="66" charset="0"/>
                          <a:cs typeface="Times New Roman" panose="02020603050405020304" pitchFamily="18" charset="0"/>
                        </a:rPr>
                        <a:t>Web Address</a:t>
                      </a:r>
                    </a:p>
                  </a:txBody>
                  <a:tcPr>
                    <a:solidFill>
                      <a:srgbClr val="F434D9"/>
                    </a:solidFill>
                  </a:tcPr>
                </a:tc>
                <a:extLst>
                  <a:ext uri="{0D108BD9-81ED-4DB2-BD59-A6C34878D82A}">
                    <a16:rowId xmlns:a16="http://schemas.microsoft.com/office/drawing/2014/main" val="678196401"/>
                  </a:ext>
                </a:extLst>
              </a:tr>
              <a:tr h="503452">
                <a:tc>
                  <a:txBody>
                    <a:bodyPr/>
                    <a:lstStyle/>
                    <a:p>
                      <a:r>
                        <a:rPr lang="en-GB" dirty="0">
                          <a:solidFill>
                            <a:srgbClr val="FFFF00"/>
                          </a:solidFill>
                          <a:latin typeface="Ink Free" panose="03080402000500000000" pitchFamily="66" charset="0"/>
                          <a:cs typeface="Times New Roman" panose="02020603050405020304" pitchFamily="18" charset="0"/>
                        </a:rPr>
                        <a:t>Higher Education Full Time(online</a:t>
                      </a:r>
                      <a:r>
                        <a:rPr lang="en-GB" baseline="0" dirty="0">
                          <a:solidFill>
                            <a:srgbClr val="FFFF00"/>
                          </a:solidFill>
                          <a:latin typeface="Ink Free" panose="03080402000500000000" pitchFamily="66" charset="0"/>
                          <a:cs typeface="Times New Roman" panose="02020603050405020304" pitchFamily="18" charset="0"/>
                        </a:rPr>
                        <a:t> application or PN1 form)</a:t>
                      </a:r>
                      <a:endParaRPr lang="en-GB" dirty="0">
                        <a:solidFill>
                          <a:srgbClr val="FFFF00"/>
                        </a:solidFill>
                        <a:latin typeface="Ink Free" panose="03080402000500000000" pitchFamily="66" charset="0"/>
                        <a:cs typeface="Times New Roman" panose="02020603050405020304" pitchFamily="18" charset="0"/>
                      </a:endParaRPr>
                    </a:p>
                  </a:txBody>
                  <a:tcPr>
                    <a:solidFill>
                      <a:srgbClr val="F434D9"/>
                    </a:solidFill>
                  </a:tcPr>
                </a:tc>
                <a:tc>
                  <a:txBody>
                    <a:bodyPr/>
                    <a:lstStyle/>
                    <a:p>
                      <a:r>
                        <a:rPr lang="en-GB" dirty="0">
                          <a:solidFill>
                            <a:srgbClr val="FFFF00"/>
                          </a:solidFill>
                          <a:latin typeface="Ink Free" panose="03080402000500000000" pitchFamily="66" charset="0"/>
                          <a:cs typeface="Times New Roman" panose="02020603050405020304" pitchFamily="18" charset="0"/>
                          <a:hlinkClick r:id="rId5"/>
                        </a:rPr>
                        <a:t>www.studentfinanceni.co.uk</a:t>
                      </a:r>
                      <a:endParaRPr lang="en-GB" dirty="0">
                        <a:solidFill>
                          <a:srgbClr val="FFFF00"/>
                        </a:solidFill>
                        <a:latin typeface="Ink Free" panose="03080402000500000000" pitchFamily="66" charset="0"/>
                        <a:cs typeface="Times New Roman" panose="02020603050405020304" pitchFamily="18" charset="0"/>
                      </a:endParaRPr>
                    </a:p>
                  </a:txBody>
                  <a:tcPr>
                    <a:solidFill>
                      <a:srgbClr val="F434D9"/>
                    </a:solidFill>
                  </a:tcPr>
                </a:tc>
                <a:extLst>
                  <a:ext uri="{0D108BD9-81ED-4DB2-BD59-A6C34878D82A}">
                    <a16:rowId xmlns:a16="http://schemas.microsoft.com/office/drawing/2014/main" val="1593709727"/>
                  </a:ext>
                </a:extLst>
              </a:tr>
              <a:tr h="371232">
                <a:tc>
                  <a:txBody>
                    <a:bodyPr/>
                    <a:lstStyle/>
                    <a:p>
                      <a:r>
                        <a:rPr lang="en-GB" dirty="0">
                          <a:solidFill>
                            <a:srgbClr val="FFFF00"/>
                          </a:solidFill>
                          <a:latin typeface="Ink Free" panose="03080402000500000000" pitchFamily="66" charset="0"/>
                          <a:cs typeface="Times New Roman" panose="02020603050405020304" pitchFamily="18" charset="0"/>
                        </a:rPr>
                        <a:t>Higher</a:t>
                      </a:r>
                      <a:r>
                        <a:rPr lang="en-GB" baseline="0" dirty="0">
                          <a:solidFill>
                            <a:srgbClr val="FFFF00"/>
                          </a:solidFill>
                          <a:latin typeface="Ink Free" panose="03080402000500000000" pitchFamily="66" charset="0"/>
                          <a:cs typeface="Times New Roman" panose="02020603050405020304" pitchFamily="18" charset="0"/>
                        </a:rPr>
                        <a:t> Education(Full Time) Bursary </a:t>
                      </a:r>
                      <a:endParaRPr lang="en-GB" dirty="0">
                        <a:solidFill>
                          <a:srgbClr val="FFFF00"/>
                        </a:solidFill>
                        <a:latin typeface="Ink Free" panose="03080402000500000000" pitchFamily="66" charset="0"/>
                        <a:cs typeface="Times New Roman" panose="02020603050405020304" pitchFamily="18" charset="0"/>
                      </a:endParaRPr>
                    </a:p>
                  </a:txBody>
                  <a:tcPr>
                    <a:solidFill>
                      <a:srgbClr val="F434D9"/>
                    </a:solidFill>
                  </a:tcPr>
                </a:tc>
                <a:tc>
                  <a:txBody>
                    <a:bodyPr/>
                    <a:lstStyle/>
                    <a:p>
                      <a:r>
                        <a:rPr lang="en-GB" dirty="0">
                          <a:solidFill>
                            <a:srgbClr val="FFFF00"/>
                          </a:solidFill>
                          <a:latin typeface="Ink Free" panose="03080402000500000000" pitchFamily="66" charset="0"/>
                          <a:cs typeface="Times New Roman" panose="02020603050405020304" pitchFamily="18" charset="0"/>
                          <a:hlinkClick r:id="rId6"/>
                        </a:rPr>
                        <a:t>studentfunding@belfastmet.ac.uk</a:t>
                      </a:r>
                      <a:endParaRPr lang="en-GB" dirty="0">
                        <a:solidFill>
                          <a:srgbClr val="FFFF00"/>
                        </a:solidFill>
                        <a:latin typeface="Ink Free" panose="03080402000500000000" pitchFamily="66" charset="0"/>
                        <a:cs typeface="Times New Roman" panose="02020603050405020304" pitchFamily="18" charset="0"/>
                      </a:endParaRPr>
                    </a:p>
                  </a:txBody>
                  <a:tcPr>
                    <a:solidFill>
                      <a:srgbClr val="F434D9"/>
                    </a:solidFill>
                  </a:tcPr>
                </a:tc>
                <a:extLst>
                  <a:ext uri="{0D108BD9-81ED-4DB2-BD59-A6C34878D82A}">
                    <a16:rowId xmlns:a16="http://schemas.microsoft.com/office/drawing/2014/main" val="892207026"/>
                  </a:ext>
                </a:extLst>
              </a:tr>
              <a:tr h="503452">
                <a:tc>
                  <a:txBody>
                    <a:bodyPr/>
                    <a:lstStyle/>
                    <a:p>
                      <a:r>
                        <a:rPr lang="en-GB" dirty="0">
                          <a:solidFill>
                            <a:srgbClr val="FFFF00"/>
                          </a:solidFill>
                          <a:latin typeface="Ink Free" panose="03080402000500000000" pitchFamily="66" charset="0"/>
                          <a:cs typeface="Times New Roman" panose="02020603050405020304" pitchFamily="18" charset="0"/>
                        </a:rPr>
                        <a:t>Higher Education</a:t>
                      </a:r>
                      <a:r>
                        <a:rPr lang="en-GB" baseline="0" dirty="0">
                          <a:solidFill>
                            <a:srgbClr val="FFFF00"/>
                          </a:solidFill>
                          <a:latin typeface="Ink Free" panose="03080402000500000000" pitchFamily="66" charset="0"/>
                          <a:cs typeface="Times New Roman" panose="02020603050405020304" pitchFamily="18" charset="0"/>
                        </a:rPr>
                        <a:t> Part Time(online application or PTL form)</a:t>
                      </a:r>
                      <a:endParaRPr lang="en-GB" dirty="0">
                        <a:solidFill>
                          <a:srgbClr val="FFFF00"/>
                        </a:solidFill>
                        <a:latin typeface="Ink Free" panose="03080402000500000000" pitchFamily="66" charset="0"/>
                        <a:cs typeface="Times New Roman" panose="02020603050405020304" pitchFamily="18" charset="0"/>
                      </a:endParaRPr>
                    </a:p>
                  </a:txBody>
                  <a:tcPr>
                    <a:solidFill>
                      <a:srgbClr val="F434D9"/>
                    </a:solidFill>
                  </a:tcPr>
                </a:tc>
                <a:tc>
                  <a:txBody>
                    <a:bodyPr/>
                    <a:lstStyle/>
                    <a:p>
                      <a:r>
                        <a:rPr lang="en-GB" dirty="0">
                          <a:solidFill>
                            <a:srgbClr val="FFFF00"/>
                          </a:solidFill>
                          <a:latin typeface="Ink Free" panose="03080402000500000000" pitchFamily="66" charset="0"/>
                          <a:cs typeface="Times New Roman" panose="02020603050405020304" pitchFamily="18" charset="0"/>
                        </a:rPr>
                        <a:t>www.studentfunding</a:t>
                      </a:r>
                      <a:r>
                        <a:rPr lang="en-GB" baseline="0" dirty="0">
                          <a:solidFill>
                            <a:srgbClr val="FFFF00"/>
                          </a:solidFill>
                          <a:latin typeface="Ink Free" panose="03080402000500000000" pitchFamily="66" charset="0"/>
                          <a:cs typeface="Times New Roman" panose="02020603050405020304" pitchFamily="18" charset="0"/>
                        </a:rPr>
                        <a:t> @belfastmet.ac.uk</a:t>
                      </a:r>
                      <a:endParaRPr lang="en-GB" dirty="0">
                        <a:solidFill>
                          <a:srgbClr val="FFFF00"/>
                        </a:solidFill>
                        <a:latin typeface="Ink Free" panose="03080402000500000000" pitchFamily="66" charset="0"/>
                        <a:cs typeface="Times New Roman" panose="02020603050405020304" pitchFamily="18" charset="0"/>
                      </a:endParaRPr>
                    </a:p>
                  </a:txBody>
                  <a:tcPr>
                    <a:solidFill>
                      <a:srgbClr val="F434D9"/>
                    </a:solidFill>
                  </a:tcPr>
                </a:tc>
                <a:extLst>
                  <a:ext uri="{0D108BD9-81ED-4DB2-BD59-A6C34878D82A}">
                    <a16:rowId xmlns:a16="http://schemas.microsoft.com/office/drawing/2014/main" val="3298778873"/>
                  </a:ext>
                </a:extLst>
              </a:tr>
              <a:tr h="371232">
                <a:tc>
                  <a:txBody>
                    <a:bodyPr/>
                    <a:lstStyle/>
                    <a:p>
                      <a:r>
                        <a:rPr lang="en-GB" dirty="0">
                          <a:solidFill>
                            <a:srgbClr val="FFFF00"/>
                          </a:solidFill>
                          <a:latin typeface="Ink Free" panose="03080402000500000000" pitchFamily="66" charset="0"/>
                          <a:cs typeface="Times New Roman" panose="02020603050405020304" pitchFamily="18" charset="0"/>
                        </a:rPr>
                        <a:t>Care to Learn</a:t>
                      </a:r>
                      <a:r>
                        <a:rPr lang="en-GB" baseline="0" dirty="0">
                          <a:solidFill>
                            <a:srgbClr val="FFFF00"/>
                          </a:solidFill>
                          <a:latin typeface="Ink Free" panose="03080402000500000000" pitchFamily="66" charset="0"/>
                          <a:cs typeface="Times New Roman" panose="02020603050405020304" pitchFamily="18" charset="0"/>
                        </a:rPr>
                        <a:t> </a:t>
                      </a:r>
                      <a:endParaRPr lang="en-GB" dirty="0">
                        <a:solidFill>
                          <a:srgbClr val="FFFF00"/>
                        </a:solidFill>
                        <a:latin typeface="Ink Free" panose="03080402000500000000" pitchFamily="66" charset="0"/>
                        <a:cs typeface="Times New Roman" panose="02020603050405020304" pitchFamily="18" charset="0"/>
                      </a:endParaRPr>
                    </a:p>
                  </a:txBody>
                  <a:tcPr>
                    <a:solidFill>
                      <a:srgbClr val="F434D9"/>
                    </a:solidFill>
                  </a:tcPr>
                </a:tc>
                <a:tc>
                  <a:txBody>
                    <a:bodyPr/>
                    <a:lstStyle/>
                    <a:p>
                      <a:r>
                        <a:rPr lang="en-GB" dirty="0">
                          <a:solidFill>
                            <a:srgbClr val="FFFF00"/>
                          </a:solidFill>
                          <a:latin typeface="Ink Free" panose="03080402000500000000" pitchFamily="66" charset="0"/>
                          <a:cs typeface="Times New Roman" panose="02020603050405020304" pitchFamily="18" charset="0"/>
                          <a:hlinkClick r:id="rId6"/>
                        </a:rPr>
                        <a:t>studentfunding@belfastmet.ac.uk</a:t>
                      </a:r>
                      <a:endParaRPr lang="en-GB" dirty="0">
                        <a:solidFill>
                          <a:srgbClr val="FFFF00"/>
                        </a:solidFill>
                        <a:latin typeface="Ink Free" panose="03080402000500000000" pitchFamily="66" charset="0"/>
                        <a:cs typeface="Times New Roman" panose="02020603050405020304" pitchFamily="18" charset="0"/>
                      </a:endParaRPr>
                    </a:p>
                  </a:txBody>
                  <a:tcPr>
                    <a:solidFill>
                      <a:srgbClr val="F434D9"/>
                    </a:solidFill>
                  </a:tcPr>
                </a:tc>
                <a:extLst>
                  <a:ext uri="{0D108BD9-81ED-4DB2-BD59-A6C34878D82A}">
                    <a16:rowId xmlns:a16="http://schemas.microsoft.com/office/drawing/2014/main" val="565680609"/>
                  </a:ext>
                </a:extLst>
              </a:tr>
              <a:tr h="371232">
                <a:tc>
                  <a:txBody>
                    <a:bodyPr/>
                    <a:lstStyle/>
                    <a:p>
                      <a:r>
                        <a:rPr lang="en-GB" dirty="0">
                          <a:solidFill>
                            <a:srgbClr val="FFFF00"/>
                          </a:solidFill>
                          <a:latin typeface="Ink Free" panose="03080402000500000000" pitchFamily="66" charset="0"/>
                          <a:cs typeface="Times New Roman" panose="02020603050405020304" pitchFamily="18" charset="0"/>
                        </a:rPr>
                        <a:t>Learner Support Fund</a:t>
                      </a:r>
                    </a:p>
                  </a:txBody>
                  <a:tcPr>
                    <a:solidFill>
                      <a:srgbClr val="F434D9"/>
                    </a:solidFill>
                  </a:tcPr>
                </a:tc>
                <a:tc>
                  <a:txBody>
                    <a:bodyPr/>
                    <a:lstStyle/>
                    <a:p>
                      <a:r>
                        <a:rPr lang="en-GB" dirty="0">
                          <a:solidFill>
                            <a:srgbClr val="FFFF00"/>
                          </a:solidFill>
                          <a:latin typeface="Ink Free" panose="03080402000500000000" pitchFamily="66" charset="0"/>
                          <a:cs typeface="Times New Roman" panose="02020603050405020304" pitchFamily="18" charset="0"/>
                          <a:hlinkClick r:id="rId6"/>
                        </a:rPr>
                        <a:t>studentfunding@belfastmet.ac.uk</a:t>
                      </a:r>
                      <a:endParaRPr lang="en-GB" dirty="0">
                        <a:solidFill>
                          <a:srgbClr val="FFFF00"/>
                        </a:solidFill>
                        <a:latin typeface="Ink Free" panose="03080402000500000000" pitchFamily="66" charset="0"/>
                        <a:cs typeface="Times New Roman" panose="02020603050405020304" pitchFamily="18" charset="0"/>
                      </a:endParaRPr>
                    </a:p>
                  </a:txBody>
                  <a:tcPr>
                    <a:solidFill>
                      <a:srgbClr val="F434D9"/>
                    </a:solidFill>
                  </a:tcPr>
                </a:tc>
                <a:extLst>
                  <a:ext uri="{0D108BD9-81ED-4DB2-BD59-A6C34878D82A}">
                    <a16:rowId xmlns:a16="http://schemas.microsoft.com/office/drawing/2014/main" val="3249450709"/>
                  </a:ext>
                </a:extLst>
              </a:tr>
              <a:tr h="503452">
                <a:tc>
                  <a:txBody>
                    <a:bodyPr/>
                    <a:lstStyle/>
                    <a:p>
                      <a:r>
                        <a:rPr lang="en-GB" dirty="0">
                          <a:solidFill>
                            <a:srgbClr val="FFFF00"/>
                          </a:solidFill>
                          <a:latin typeface="Ink Free" panose="03080402000500000000" pitchFamily="66" charset="0"/>
                          <a:cs typeface="Times New Roman" panose="02020603050405020304" pitchFamily="18" charset="0"/>
                        </a:rPr>
                        <a:t>Overview of funds and criteria</a:t>
                      </a:r>
                    </a:p>
                  </a:txBody>
                  <a:tcPr>
                    <a:solidFill>
                      <a:srgbClr val="F434D9"/>
                    </a:solidFill>
                  </a:tcPr>
                </a:tc>
                <a:tc>
                  <a:txBody>
                    <a:bodyPr/>
                    <a:lstStyle/>
                    <a:p>
                      <a:r>
                        <a:rPr lang="en-GB" dirty="0">
                          <a:solidFill>
                            <a:srgbClr val="FFFF00"/>
                          </a:solidFill>
                          <a:latin typeface="Ink Free" panose="03080402000500000000" pitchFamily="66" charset="0"/>
                          <a:cs typeface="Times New Roman" panose="02020603050405020304" pitchFamily="18" charset="0"/>
                        </a:rPr>
                        <a:t>www.belfastmet.ac.uk/life-at-the-met/students-support/student-finance/</a:t>
                      </a:r>
                    </a:p>
                  </a:txBody>
                  <a:tcPr>
                    <a:solidFill>
                      <a:srgbClr val="F434D9"/>
                    </a:solidFill>
                  </a:tcPr>
                </a:tc>
                <a:extLst>
                  <a:ext uri="{0D108BD9-81ED-4DB2-BD59-A6C34878D82A}">
                    <a16:rowId xmlns:a16="http://schemas.microsoft.com/office/drawing/2014/main" val="3083307196"/>
                  </a:ext>
                </a:extLst>
              </a:tr>
            </a:tbl>
          </a:graphicData>
        </a:graphic>
      </p:graphicFrame>
      <p:sp>
        <p:nvSpPr>
          <p:cNvPr id="5" name="Rounded Rectangle 4"/>
          <p:cNvSpPr>
            <a:spLocks noChangeArrowheads="1"/>
          </p:cNvSpPr>
          <p:nvPr/>
        </p:nvSpPr>
        <p:spPr bwMode="auto">
          <a:xfrm>
            <a:off x="334109" y="636310"/>
            <a:ext cx="8181241" cy="783193"/>
          </a:xfrm>
          <a:prstGeom prst="roundRect">
            <a:avLst/>
          </a:prstGeom>
          <a:solidFill>
            <a:srgbClr val="F434D9"/>
          </a:solidFill>
          <a:ln w="15875" cap="flat" cmpd="sng" algn="ctr">
            <a:noFill/>
            <a:prstDash val="solid"/>
          </a:ln>
          <a:effectLst>
            <a:glow rad="228600">
              <a:srgbClr val="274FA4">
                <a:satMod val="175000"/>
                <a:alpha val="40000"/>
              </a:srgbClr>
            </a:glow>
          </a:effec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marL="0" marR="0" lvl="0" indent="0" algn="ctr" defTabSz="457200" eaLnBrk="1" fontAlgn="base" latinLnBrk="0" hangingPunct="1">
              <a:lnSpc>
                <a:spcPct val="100000"/>
              </a:lnSpc>
              <a:spcBef>
                <a:spcPct val="0"/>
              </a:spcBef>
              <a:spcAft>
                <a:spcPct val="0"/>
              </a:spcAft>
              <a:buClrTx/>
              <a:buSzTx/>
              <a:buFont typeface="Wingdings 3" panose="05040102010807070707" pitchFamily="18" charset="2"/>
              <a:buNone/>
              <a:tabLst/>
              <a:defRPr/>
            </a:pPr>
            <a:r>
              <a:rPr kumimoji="0" lang="en-GB" altLang="en-US" sz="4000" b="1" i="0" u="none" strike="noStrike" kern="0" cap="none" spc="0" normalizeH="0" baseline="0" noProof="0" dirty="0">
                <a:ln>
                  <a:noFill/>
                </a:ln>
                <a:solidFill>
                  <a:srgbClr val="FFFF00"/>
                </a:solidFill>
                <a:effectLst/>
                <a:uLnTx/>
                <a:uFillTx/>
                <a:latin typeface="Ink Free" panose="03080402000500000000" pitchFamily="66" charset="0"/>
                <a:ea typeface="+mn-ea"/>
                <a:cs typeface="+mn-cs"/>
              </a:rPr>
              <a:t>Where</a:t>
            </a:r>
            <a:r>
              <a:rPr kumimoji="0" lang="en-GB" altLang="en-US" sz="4000" b="1" i="0" u="none" strike="noStrike" kern="0" cap="none" spc="0" normalizeH="0" noProof="0" dirty="0">
                <a:ln>
                  <a:noFill/>
                </a:ln>
                <a:solidFill>
                  <a:srgbClr val="FFFF00"/>
                </a:solidFill>
                <a:effectLst/>
                <a:uLnTx/>
                <a:uFillTx/>
                <a:latin typeface="Ink Free" panose="03080402000500000000" pitchFamily="66" charset="0"/>
                <a:ea typeface="+mn-ea"/>
                <a:cs typeface="+mn-cs"/>
              </a:rPr>
              <a:t> to find Criteria &amp; Apply!!!</a:t>
            </a:r>
            <a:endParaRPr kumimoji="0" lang="en-GB" altLang="en-US" sz="4000" b="1" i="0" u="none" strike="noStrike" kern="0" cap="none" spc="0" normalizeH="0" baseline="0" noProof="0" dirty="0">
              <a:ln>
                <a:noFill/>
              </a:ln>
              <a:solidFill>
                <a:srgbClr val="FFFF00"/>
              </a:solidFill>
              <a:effectLst/>
              <a:uLnTx/>
              <a:uFillTx/>
              <a:latin typeface="Ink Free" panose="03080402000500000000" pitchFamily="66" charset="0"/>
              <a:ea typeface="+mn-ea"/>
              <a:cs typeface="+mn-cs"/>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5481148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0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GB"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r>
              <a:rPr lang="en-GB" sz="2200" dirty="0">
                <a:latin typeface="Ink Free" panose="03080402000500000000" pitchFamily="66" charset="0"/>
                <a:cs typeface="Times New Roman" panose="02020603050405020304" pitchFamily="18" charset="0"/>
              </a:rPr>
              <a:t>Learner Support Fund </a:t>
            </a:r>
          </a:p>
          <a:p>
            <a:r>
              <a:rPr lang="en-GB" sz="2200" dirty="0">
                <a:latin typeface="Ink Free" panose="03080402000500000000" pitchFamily="66" charset="0"/>
                <a:cs typeface="Times New Roman" panose="02020603050405020304" pitchFamily="18" charset="0"/>
              </a:rPr>
              <a:t>Learner Support Fund Childcare </a:t>
            </a:r>
          </a:p>
          <a:p>
            <a:r>
              <a:rPr lang="en-GB" sz="2200" dirty="0">
                <a:latin typeface="Ink Free" panose="03080402000500000000" pitchFamily="66" charset="0"/>
                <a:cs typeface="Times New Roman" panose="02020603050405020304" pitchFamily="18" charset="0"/>
              </a:rPr>
              <a:t>Care to Learn </a:t>
            </a:r>
          </a:p>
          <a:p>
            <a:r>
              <a:rPr lang="en-GB" sz="2200" dirty="0">
                <a:latin typeface="Ink Free" panose="03080402000500000000" pitchFamily="66" charset="0"/>
                <a:cs typeface="Times New Roman" panose="02020603050405020304" pitchFamily="18" charset="0"/>
              </a:rPr>
              <a:t>Higher Education Bursary </a:t>
            </a:r>
          </a:p>
          <a:p>
            <a:r>
              <a:rPr lang="en-GB" sz="2200" dirty="0">
                <a:latin typeface="Ink Free" panose="03080402000500000000" pitchFamily="66" charset="0"/>
                <a:cs typeface="Times New Roman" panose="02020603050405020304" pitchFamily="18" charset="0"/>
              </a:rPr>
              <a:t>Family Action Fund</a:t>
            </a:r>
          </a:p>
        </p:txBody>
      </p:sp>
      <p:sp>
        <p:nvSpPr>
          <p:cNvPr id="4" name="Rounded Rectangle 3"/>
          <p:cNvSpPr>
            <a:spLocks noChangeArrowheads="1"/>
          </p:cNvSpPr>
          <p:nvPr/>
        </p:nvSpPr>
        <p:spPr bwMode="auto">
          <a:xfrm>
            <a:off x="334109" y="644121"/>
            <a:ext cx="8181241" cy="783193"/>
          </a:xfrm>
          <a:prstGeom prst="roundRect">
            <a:avLst/>
          </a:prstGeom>
          <a:solidFill>
            <a:srgbClr val="F434D9"/>
          </a:solidFill>
          <a:ln w="15875" cap="flat" cmpd="sng" algn="ctr">
            <a:noFill/>
            <a:prstDash val="solid"/>
          </a:ln>
          <a:effectLst>
            <a:glow rad="228600">
              <a:srgbClr val="274FA4">
                <a:satMod val="175000"/>
                <a:alpha val="40000"/>
              </a:srgbClr>
            </a:glow>
          </a:effec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marL="0" marR="0" lvl="0" indent="0" algn="ctr" defTabSz="457200" eaLnBrk="1" fontAlgn="base" latinLnBrk="0" hangingPunct="1">
              <a:lnSpc>
                <a:spcPct val="100000"/>
              </a:lnSpc>
              <a:spcBef>
                <a:spcPct val="0"/>
              </a:spcBef>
              <a:spcAft>
                <a:spcPct val="0"/>
              </a:spcAft>
              <a:buClrTx/>
              <a:buSzTx/>
              <a:buFont typeface="Wingdings 3" panose="05040102010807070707" pitchFamily="18" charset="2"/>
              <a:buNone/>
              <a:tabLst/>
              <a:defRPr/>
            </a:pPr>
            <a:r>
              <a:rPr kumimoji="0" lang="en-GB" altLang="en-US" sz="4000" b="1" i="0" u="none" strike="noStrike" kern="0" cap="none" spc="0" normalizeH="0" baseline="0" noProof="0" dirty="0">
                <a:ln>
                  <a:noFill/>
                </a:ln>
                <a:solidFill>
                  <a:srgbClr val="00B0F0"/>
                </a:solidFill>
                <a:effectLst/>
                <a:uLnTx/>
                <a:uFillTx/>
                <a:latin typeface="Ink Free" panose="03080402000500000000" pitchFamily="66" charset="0"/>
                <a:ea typeface="+mn-ea"/>
                <a:cs typeface="+mn-cs"/>
              </a:rPr>
              <a:t>Other</a:t>
            </a:r>
            <a:r>
              <a:rPr kumimoji="0" lang="en-GB" altLang="en-US" sz="4000" b="1" i="0" u="none" strike="noStrike" kern="0" cap="none" spc="0" normalizeH="0" noProof="0" dirty="0">
                <a:ln>
                  <a:noFill/>
                </a:ln>
                <a:solidFill>
                  <a:srgbClr val="00B0F0"/>
                </a:solidFill>
                <a:effectLst/>
                <a:uLnTx/>
                <a:uFillTx/>
                <a:latin typeface="Ink Free" panose="03080402000500000000" pitchFamily="66" charset="0"/>
                <a:ea typeface="+mn-ea"/>
                <a:cs typeface="+mn-cs"/>
              </a:rPr>
              <a:t> Funds </a:t>
            </a:r>
            <a:endParaRPr kumimoji="0" lang="en-GB" altLang="en-US" sz="4000" b="1" i="0" u="none" strike="noStrike" kern="0" cap="none" spc="0" normalizeH="0" baseline="0" noProof="0" dirty="0">
              <a:ln>
                <a:noFill/>
              </a:ln>
              <a:solidFill>
                <a:srgbClr val="00B0F0"/>
              </a:solidFill>
              <a:effectLst/>
              <a:uLnTx/>
              <a:uFillTx/>
              <a:latin typeface="Ink Free" panose="03080402000500000000" pitchFamily="66" charset="0"/>
              <a:ea typeface="+mn-ea"/>
              <a:cs typeface="+mn-cs"/>
            </a:endParaRPr>
          </a:p>
        </p:txBody>
      </p:sp>
      <p:pic>
        <p:nvPicPr>
          <p:cNvPr id="5" name="Picture 4"/>
          <p:cNvPicPr>
            <a:picLocks noChangeAspect="1"/>
          </p:cNvPicPr>
          <p:nvPr/>
        </p:nvPicPr>
        <p:blipFill>
          <a:blip r:embed="rId5"/>
          <a:stretch>
            <a:fillRect/>
          </a:stretch>
        </p:blipFill>
        <p:spPr>
          <a:xfrm>
            <a:off x="6015663" y="4001294"/>
            <a:ext cx="2499687" cy="1564429"/>
          </a:xfrm>
          <a:prstGeom prst="rect">
            <a:avLst/>
          </a:prstGeom>
        </p:spPr>
      </p:pic>
      <p:pic>
        <p:nvPicPr>
          <p:cNvPr id="7" name="Audio 6">
            <a:hlinkClick r:id="" action="ppaction://media"/>
            <a:extLst>
              <a:ext uri="{FF2B5EF4-FFF2-40B4-BE49-F238E27FC236}">
                <a16:creationId xmlns:a16="http://schemas.microsoft.com/office/drawing/2014/main" id="{F1540C06-1F28-799D-E4EC-F73CCB9496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33873800"/>
      </p:ext>
    </p:extLst>
  </p:cSld>
  <p:clrMapOvr>
    <a:masterClrMapping/>
  </p:clrMapOvr>
  <mc:AlternateContent xmlns:mc="http://schemas.openxmlformats.org/markup-compatibility/2006">
    <mc:Choice xmlns:p14="http://schemas.microsoft.com/office/powerpoint/2010/main" Requires="p14">
      <p:transition spd="slow" p14:dur="2000" advTm="14282"/>
    </mc:Choice>
    <mc:Fallback>
      <p:transition spd="slow" advTm="14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endParaRPr lang="en-GB"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59423" y="1027907"/>
            <a:ext cx="7886700" cy="4705596"/>
          </a:xfrm>
        </p:spPr>
        <p:txBody>
          <a:bodyPr>
            <a:normAutofit/>
          </a:bodyPr>
          <a:lstStyle/>
          <a:p>
            <a:pPr marL="0" indent="0">
              <a:buNone/>
            </a:pPr>
            <a:endParaRPr lang="en-GB" sz="2200" dirty="0">
              <a:latin typeface="Ink Free" panose="03080402000500000000" pitchFamily="66" charset="0"/>
              <a:cs typeface="Times New Roman" panose="02020603050405020304" pitchFamily="18" charset="0"/>
            </a:endParaRPr>
          </a:p>
          <a:p>
            <a:pPr marL="0" indent="0">
              <a:buNone/>
            </a:pPr>
            <a:r>
              <a:rPr lang="en-GB" sz="2200" dirty="0">
                <a:latin typeface="Ink Free" panose="03080402000500000000" pitchFamily="66" charset="0"/>
                <a:cs typeface="Times New Roman" panose="02020603050405020304" pitchFamily="18" charset="0"/>
              </a:rPr>
              <a:t>Financial difficulty meeting costs associated with learning.</a:t>
            </a:r>
            <a:br>
              <a:rPr lang="en-GB" sz="2200" dirty="0">
                <a:latin typeface="Ink Free" panose="03080402000500000000" pitchFamily="66" charset="0"/>
                <a:cs typeface="Times New Roman" panose="02020603050405020304" pitchFamily="18" charset="0"/>
              </a:rPr>
            </a:br>
            <a:br>
              <a:rPr lang="en-GB" sz="2200" dirty="0">
                <a:latin typeface="Ink Free" panose="03080402000500000000" pitchFamily="66" charset="0"/>
                <a:cs typeface="Times New Roman" panose="02020603050405020304" pitchFamily="18" charset="0"/>
              </a:rPr>
            </a:br>
            <a:r>
              <a:rPr lang="en-GB" sz="2200" dirty="0">
                <a:latin typeface="Ink Free" panose="03080402000500000000" pitchFamily="66" charset="0"/>
                <a:cs typeface="Times New Roman" panose="02020603050405020304" pitchFamily="18" charset="0"/>
              </a:rPr>
              <a:t>Means test (&lt;£33,950) and the other eligibility criteria.</a:t>
            </a:r>
          </a:p>
          <a:p>
            <a:pPr marL="0" indent="0">
              <a:buNone/>
            </a:pPr>
            <a:endParaRPr lang="en-GB" sz="2200" dirty="0">
              <a:latin typeface="Ink Free" panose="03080402000500000000" pitchFamily="66" charset="0"/>
              <a:cs typeface="Times New Roman" panose="02020603050405020304" pitchFamily="18" charset="0"/>
            </a:endParaRPr>
          </a:p>
          <a:p>
            <a:pPr marL="0" indent="0">
              <a:buNone/>
            </a:pPr>
            <a:r>
              <a:rPr lang="en-GB" sz="2200" dirty="0">
                <a:latin typeface="Ink Free" panose="03080402000500000000" pitchFamily="66" charset="0"/>
                <a:cs typeface="Times New Roman" panose="02020603050405020304" pitchFamily="18" charset="0"/>
              </a:rPr>
              <a:t>May be assessed under the following categories:</a:t>
            </a:r>
          </a:p>
          <a:p>
            <a:pPr marL="2609850" indent="266700"/>
            <a:r>
              <a:rPr lang="en-GB" sz="2200" dirty="0">
                <a:latin typeface="Ink Free" panose="03080402000500000000" pitchFamily="66" charset="0"/>
                <a:cs typeface="Times New Roman" panose="02020603050405020304" pitchFamily="18" charset="0"/>
              </a:rPr>
              <a:t>Course Fees</a:t>
            </a:r>
          </a:p>
          <a:p>
            <a:pPr marL="2609850" indent="266700"/>
            <a:r>
              <a:rPr lang="en-GB" sz="2200" dirty="0">
                <a:latin typeface="Ink Free" panose="03080402000500000000" pitchFamily="66" charset="0"/>
                <a:cs typeface="Times New Roman" panose="02020603050405020304" pitchFamily="18" charset="0"/>
              </a:rPr>
              <a:t>Living Costs (Full time only)</a:t>
            </a:r>
          </a:p>
          <a:p>
            <a:pPr marL="2609850" indent="266700"/>
            <a:r>
              <a:rPr lang="en-GB" sz="2200" dirty="0">
                <a:latin typeface="Ink Free" panose="03080402000500000000" pitchFamily="66" charset="0"/>
                <a:cs typeface="Times New Roman" panose="02020603050405020304" pitchFamily="18" charset="0"/>
              </a:rPr>
              <a:t>Book and equipment costs</a:t>
            </a:r>
          </a:p>
          <a:p>
            <a:pPr marL="2609850" indent="266700"/>
            <a:r>
              <a:rPr lang="en-GB" sz="2200" dirty="0">
                <a:latin typeface="Ink Free" panose="03080402000500000000" pitchFamily="66" charset="0"/>
                <a:cs typeface="Times New Roman" panose="02020603050405020304" pitchFamily="18" charset="0"/>
              </a:rPr>
              <a:t>Travel costs</a:t>
            </a:r>
          </a:p>
          <a:p>
            <a:pPr marL="2609850" indent="266700"/>
            <a:r>
              <a:rPr lang="en-GB" sz="2200" dirty="0">
                <a:latin typeface="Ink Free" panose="03080402000500000000" pitchFamily="66" charset="0"/>
                <a:cs typeface="Times New Roman" panose="02020603050405020304" pitchFamily="18" charset="0"/>
              </a:rPr>
              <a:t>Childcare</a:t>
            </a:r>
          </a:p>
          <a:p>
            <a:pPr marL="0" indent="0" algn="ctr">
              <a:buNone/>
            </a:pPr>
            <a:r>
              <a:rPr lang="en-GB" sz="2200" b="1" i="1" dirty="0">
                <a:latin typeface="Ink Free" panose="03080402000500000000" pitchFamily="66" charset="0"/>
                <a:cs typeface="Times New Roman" panose="02020603050405020304" pitchFamily="18" charset="0"/>
              </a:rPr>
              <a:t>*All other funding sources must be availed of before applying.</a:t>
            </a:r>
          </a:p>
        </p:txBody>
      </p:sp>
      <p:sp>
        <p:nvSpPr>
          <p:cNvPr id="4" name="Rounded Rectangle 3"/>
          <p:cNvSpPr>
            <a:spLocks noChangeArrowheads="1"/>
          </p:cNvSpPr>
          <p:nvPr/>
        </p:nvSpPr>
        <p:spPr bwMode="auto">
          <a:xfrm>
            <a:off x="334109" y="459182"/>
            <a:ext cx="8181241" cy="783193"/>
          </a:xfrm>
          <a:prstGeom prst="roundRect">
            <a:avLst/>
          </a:prstGeom>
          <a:solidFill>
            <a:srgbClr val="F434D9"/>
          </a:solidFill>
          <a:ln w="15875" cap="flat" cmpd="sng" algn="ctr">
            <a:noFill/>
            <a:prstDash val="solid"/>
          </a:ln>
          <a:effectLst>
            <a:glow rad="228600">
              <a:srgbClr val="274FA4">
                <a:satMod val="175000"/>
                <a:alpha val="40000"/>
              </a:srgbClr>
            </a:glow>
          </a:effec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marL="0" marR="0" lvl="0" indent="0" algn="ctr" defTabSz="457200" eaLnBrk="1" fontAlgn="base" latinLnBrk="0" hangingPunct="1">
              <a:lnSpc>
                <a:spcPct val="100000"/>
              </a:lnSpc>
              <a:spcBef>
                <a:spcPct val="0"/>
              </a:spcBef>
              <a:spcAft>
                <a:spcPct val="0"/>
              </a:spcAft>
              <a:buClrTx/>
              <a:buSzTx/>
              <a:buFont typeface="Wingdings 3" panose="05040102010807070707" pitchFamily="18" charset="2"/>
              <a:buNone/>
              <a:tabLst/>
              <a:defRPr/>
            </a:pPr>
            <a:r>
              <a:rPr kumimoji="0" lang="en-GB" altLang="en-US" sz="4000" b="1" i="0" u="none" strike="noStrike" kern="0" cap="none" spc="0" normalizeH="0" baseline="0" noProof="0" dirty="0">
                <a:ln>
                  <a:noFill/>
                </a:ln>
                <a:solidFill>
                  <a:srgbClr val="00B0F0"/>
                </a:solidFill>
                <a:effectLst/>
                <a:uLnTx/>
                <a:uFillTx/>
                <a:latin typeface="Ink Free" panose="03080402000500000000" pitchFamily="66" charset="0"/>
                <a:ea typeface="+mn-ea"/>
                <a:cs typeface="+mn-cs"/>
              </a:rPr>
              <a:t>Learner</a:t>
            </a:r>
            <a:r>
              <a:rPr kumimoji="0" lang="en-GB" altLang="en-US" sz="4000" b="1" i="0" u="none" strike="noStrike" kern="0" cap="none" spc="0" normalizeH="0" noProof="0" dirty="0">
                <a:ln>
                  <a:noFill/>
                </a:ln>
                <a:solidFill>
                  <a:srgbClr val="00B0F0"/>
                </a:solidFill>
                <a:effectLst/>
                <a:uLnTx/>
                <a:uFillTx/>
                <a:latin typeface="Ink Free" panose="03080402000500000000" pitchFamily="66" charset="0"/>
                <a:ea typeface="+mn-ea"/>
                <a:cs typeface="+mn-cs"/>
              </a:rPr>
              <a:t> Support Fund</a:t>
            </a:r>
            <a:endParaRPr kumimoji="0" lang="en-GB" altLang="en-US" sz="4000" b="1" i="0" u="none" strike="noStrike" kern="0" cap="none" spc="0" normalizeH="0" baseline="0" noProof="0" dirty="0">
              <a:ln>
                <a:noFill/>
              </a:ln>
              <a:solidFill>
                <a:srgbClr val="00B0F0"/>
              </a:solidFill>
              <a:effectLst/>
              <a:uLnTx/>
              <a:uFillTx/>
              <a:latin typeface="Ink Free" panose="03080402000500000000" pitchFamily="66" charset="0"/>
              <a:ea typeface="+mn-ea"/>
              <a:cs typeface="+mn-cs"/>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528" y="3380705"/>
            <a:ext cx="2619375" cy="1743075"/>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74449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9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GB" b="1" dirty="0">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idx="1"/>
          </p:nvPr>
        </p:nvSpPr>
        <p:spPr/>
        <p:txBody>
          <a:bodyPr>
            <a:normAutofit/>
          </a:bodyPr>
          <a:lstStyle/>
          <a:p>
            <a:r>
              <a:rPr lang="en-GB" sz="2200" dirty="0">
                <a:latin typeface="Ink Free" panose="03080402000500000000" pitchFamily="66" charset="0"/>
                <a:cs typeface="Times New Roman" panose="02020603050405020304" pitchFamily="18" charset="0"/>
              </a:rPr>
              <a:t>Available to young parents aged 16 to 19 years of age.  </a:t>
            </a:r>
          </a:p>
          <a:p>
            <a:r>
              <a:rPr lang="en-GB" sz="2200" dirty="0">
                <a:latin typeface="Ink Free" panose="03080402000500000000" pitchFamily="66" charset="0"/>
                <a:cs typeface="Times New Roman" panose="02020603050405020304" pitchFamily="18" charset="0"/>
              </a:rPr>
              <a:t>Childcare cost assistance up to £165 per week per child </a:t>
            </a:r>
          </a:p>
          <a:p>
            <a:r>
              <a:rPr lang="en-GB" sz="2200" dirty="0">
                <a:latin typeface="Ink Free" panose="03080402000500000000" pitchFamily="66" charset="0"/>
                <a:cs typeface="Times New Roman" panose="02020603050405020304" pitchFamily="18" charset="0"/>
              </a:rPr>
              <a:t>Transport costs to and from their home &amp; to their child care provider to the College.  </a:t>
            </a:r>
          </a:p>
          <a:p>
            <a:r>
              <a:rPr lang="en-GB" sz="2200" dirty="0">
                <a:latin typeface="Ink Free" panose="03080402000500000000" pitchFamily="66" charset="0"/>
                <a:cs typeface="Times New Roman" panose="02020603050405020304" pitchFamily="18" charset="0"/>
              </a:rPr>
              <a:t>Non means tested Award and the applicant cannot receive support towards childcare from any other source.</a:t>
            </a:r>
          </a:p>
          <a:p>
            <a:endParaRPr lang="en-GB" sz="2200" dirty="0">
              <a:latin typeface="Ink Free" panose="03080402000500000000" pitchFamily="66" charset="0"/>
              <a:cs typeface="Times New Roman" panose="02020603050405020304" pitchFamily="18" charset="0"/>
            </a:endParaRPr>
          </a:p>
          <a:p>
            <a:pPr marL="0" indent="0">
              <a:buNone/>
            </a:pPr>
            <a:r>
              <a:rPr lang="en-GB" sz="2200" b="1" i="1" dirty="0">
                <a:latin typeface="Ink Free" panose="03080402000500000000" pitchFamily="66" charset="0"/>
                <a:cs typeface="Times New Roman" panose="02020603050405020304" pitchFamily="18" charset="0"/>
              </a:rPr>
              <a:t>For more information regarding the scheme please get in touch with us via: studentfunding@belfastmet.ac.uk</a:t>
            </a:r>
          </a:p>
          <a:p>
            <a:endParaRPr lang="en-GB" dirty="0"/>
          </a:p>
        </p:txBody>
      </p:sp>
      <p:sp>
        <p:nvSpPr>
          <p:cNvPr id="4" name="Rounded Rectangle 3"/>
          <p:cNvSpPr>
            <a:spLocks noChangeArrowheads="1"/>
          </p:cNvSpPr>
          <p:nvPr/>
        </p:nvSpPr>
        <p:spPr bwMode="auto">
          <a:xfrm>
            <a:off x="481379" y="636310"/>
            <a:ext cx="8181241" cy="783193"/>
          </a:xfrm>
          <a:prstGeom prst="roundRect">
            <a:avLst/>
          </a:prstGeom>
          <a:solidFill>
            <a:srgbClr val="F434D9"/>
          </a:solidFill>
          <a:ln w="15875" cap="flat" cmpd="sng" algn="ctr">
            <a:noFill/>
            <a:prstDash val="solid"/>
          </a:ln>
          <a:effectLst>
            <a:glow rad="228600">
              <a:srgbClr val="274FA4">
                <a:satMod val="175000"/>
                <a:alpha val="40000"/>
              </a:srgbClr>
            </a:glow>
          </a:effec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marL="0" marR="0" lvl="0" indent="0" algn="ctr" defTabSz="457200" eaLnBrk="1" fontAlgn="base" latinLnBrk="0" hangingPunct="1">
              <a:lnSpc>
                <a:spcPct val="100000"/>
              </a:lnSpc>
              <a:spcBef>
                <a:spcPct val="0"/>
              </a:spcBef>
              <a:spcAft>
                <a:spcPct val="0"/>
              </a:spcAft>
              <a:buClrTx/>
              <a:buSzTx/>
              <a:buFont typeface="Wingdings 3" panose="05040102010807070707" pitchFamily="18" charset="2"/>
              <a:buNone/>
              <a:tabLst/>
              <a:defRPr/>
            </a:pPr>
            <a:r>
              <a:rPr kumimoji="0" lang="en-GB" altLang="en-US" sz="4000" b="1" i="0" u="none" strike="noStrike" kern="0" cap="none" spc="0" normalizeH="0" baseline="0" noProof="0" dirty="0">
                <a:ln>
                  <a:noFill/>
                </a:ln>
                <a:solidFill>
                  <a:srgbClr val="00B0F0"/>
                </a:solidFill>
                <a:effectLst/>
                <a:uLnTx/>
                <a:uFillTx/>
                <a:latin typeface="Ink Free" panose="03080402000500000000" pitchFamily="66" charset="0"/>
                <a:ea typeface="+mn-ea"/>
                <a:cs typeface="+mn-cs"/>
              </a:rPr>
              <a:t>Care</a:t>
            </a:r>
            <a:r>
              <a:rPr kumimoji="0" lang="en-GB" altLang="en-US" sz="4000" b="1" i="0" u="none" strike="noStrike" kern="0" cap="none" spc="0" normalizeH="0" noProof="0" dirty="0">
                <a:ln>
                  <a:noFill/>
                </a:ln>
                <a:solidFill>
                  <a:srgbClr val="00B0F0"/>
                </a:solidFill>
                <a:effectLst/>
                <a:uLnTx/>
                <a:uFillTx/>
                <a:latin typeface="Ink Free" panose="03080402000500000000" pitchFamily="66" charset="0"/>
                <a:ea typeface="+mn-ea"/>
                <a:cs typeface="+mn-cs"/>
              </a:rPr>
              <a:t> to Learn Scheme</a:t>
            </a:r>
            <a:endParaRPr kumimoji="0" lang="en-GB" altLang="en-US" sz="4000" b="1" i="0" u="none" strike="noStrike" kern="0" cap="none" spc="0" normalizeH="0" baseline="0" noProof="0" dirty="0">
              <a:ln>
                <a:noFill/>
              </a:ln>
              <a:solidFill>
                <a:srgbClr val="00B0F0"/>
              </a:solidFill>
              <a:effectLst/>
              <a:uLnTx/>
              <a:uFillTx/>
              <a:latin typeface="Ink Free" panose="03080402000500000000" pitchFamily="66" charset="0"/>
              <a:ea typeface="+mn-ea"/>
              <a:cs typeface="+mn-cs"/>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2649437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6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1146052"/>
          </a:xfrm>
        </p:spPr>
        <p:txBody>
          <a:bodyPr>
            <a:normAutofit/>
          </a:bodyPr>
          <a:lstStyle/>
          <a:p>
            <a:br>
              <a:rPr lang="en-GB" sz="3300" b="1" dirty="0">
                <a:latin typeface="Times New Roman" panose="02020603050405020304" pitchFamily="18" charset="0"/>
                <a:cs typeface="Times New Roman" panose="02020603050405020304" pitchFamily="18" charset="0"/>
              </a:rPr>
            </a:br>
            <a:endParaRPr lang="en-GB" sz="33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143000" y="2110155"/>
            <a:ext cx="6858000" cy="3147646"/>
          </a:xfrm>
        </p:spPr>
        <p:txBody>
          <a:bodyPr>
            <a:normAutofit/>
          </a:bodyPr>
          <a:lstStyle/>
          <a:p>
            <a:pPr marL="285750" indent="-285750" algn="l">
              <a:buFont typeface="Arial" panose="020B0604020202020204" pitchFamily="34" charset="0"/>
              <a:buChar char="•"/>
            </a:pPr>
            <a:r>
              <a:rPr lang="en-GB" sz="2200" dirty="0">
                <a:latin typeface="Ink Free" panose="03080402000500000000" pitchFamily="66" charset="0"/>
                <a:cs typeface="Times New Roman" panose="02020603050405020304" pitchFamily="18" charset="0"/>
              </a:rPr>
              <a:t>Asylum Seekers attending the College.  </a:t>
            </a:r>
          </a:p>
          <a:p>
            <a:pPr marL="285750" indent="-285750" algn="l">
              <a:buFont typeface="Arial" panose="020B0604020202020204" pitchFamily="34" charset="0"/>
              <a:buChar char="•"/>
            </a:pPr>
            <a:r>
              <a:rPr lang="en-GB" sz="2200" dirty="0">
                <a:latin typeface="Ink Free" panose="03080402000500000000" pitchFamily="66" charset="0"/>
                <a:cs typeface="Times New Roman" panose="02020603050405020304" pitchFamily="18" charset="0"/>
              </a:rPr>
              <a:t>Further Education Students.</a:t>
            </a:r>
          </a:p>
          <a:p>
            <a:pPr marL="285750" indent="-285750" algn="l">
              <a:buFont typeface="Arial" panose="020B0604020202020204" pitchFamily="34" charset="0"/>
              <a:buChar char="•"/>
            </a:pPr>
            <a:r>
              <a:rPr lang="en-GB" sz="2200" dirty="0">
                <a:latin typeface="Ink Free" panose="03080402000500000000" pitchFamily="66" charset="0"/>
                <a:cs typeface="Times New Roman" panose="02020603050405020304" pitchFamily="18" charset="0"/>
              </a:rPr>
              <a:t>Maximum grant of £300 and can assist with travel costs, books &amp; equipment and Exam fees. </a:t>
            </a:r>
          </a:p>
          <a:p>
            <a:endParaRPr lang="en-GB" sz="2200" b="1" i="1" dirty="0">
              <a:latin typeface="Ink Free" panose="03080402000500000000" pitchFamily="66" charset="0"/>
            </a:endParaRPr>
          </a:p>
          <a:p>
            <a:pPr algn="l"/>
            <a:r>
              <a:rPr lang="en-GB" sz="2200" b="1" i="1" dirty="0">
                <a:latin typeface="Ink Free" panose="03080402000500000000" pitchFamily="66" charset="0"/>
              </a:rPr>
              <a:t>For information and criteria please contact the student funding service studentfunding@belfastmet.ac.uk</a:t>
            </a:r>
          </a:p>
          <a:p>
            <a:endParaRPr lang="en-GB" b="1" i="1" dirty="0"/>
          </a:p>
        </p:txBody>
      </p:sp>
      <p:sp>
        <p:nvSpPr>
          <p:cNvPr id="4" name="Rounded Rectangle 3"/>
          <p:cNvSpPr>
            <a:spLocks noChangeArrowheads="1"/>
          </p:cNvSpPr>
          <p:nvPr/>
        </p:nvSpPr>
        <p:spPr bwMode="auto">
          <a:xfrm>
            <a:off x="481379" y="636310"/>
            <a:ext cx="8181241" cy="783193"/>
          </a:xfrm>
          <a:prstGeom prst="roundRect">
            <a:avLst/>
          </a:prstGeom>
          <a:solidFill>
            <a:srgbClr val="F434D9"/>
          </a:solidFill>
          <a:ln w="15875" cap="flat" cmpd="sng" algn="ctr">
            <a:noFill/>
            <a:prstDash val="solid"/>
          </a:ln>
          <a:effectLst>
            <a:glow rad="228600">
              <a:srgbClr val="274FA4">
                <a:satMod val="175000"/>
                <a:alpha val="40000"/>
              </a:srgbClr>
            </a:glow>
          </a:effec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marL="0" marR="0" lvl="0" indent="0" algn="ctr" defTabSz="457200" eaLnBrk="1" fontAlgn="base" latinLnBrk="0" hangingPunct="1">
              <a:lnSpc>
                <a:spcPct val="100000"/>
              </a:lnSpc>
              <a:spcBef>
                <a:spcPct val="0"/>
              </a:spcBef>
              <a:spcAft>
                <a:spcPct val="0"/>
              </a:spcAft>
              <a:buClrTx/>
              <a:buSzTx/>
              <a:buFont typeface="Wingdings 3" panose="05040102010807070707" pitchFamily="18" charset="2"/>
              <a:buNone/>
              <a:tabLst/>
              <a:defRPr/>
            </a:pPr>
            <a:r>
              <a:rPr lang="en-GB" altLang="en-US" sz="4000" b="1" kern="0" dirty="0">
                <a:solidFill>
                  <a:srgbClr val="00B0F0"/>
                </a:solidFill>
                <a:latin typeface="Ink Free" panose="03080402000500000000" pitchFamily="66" charset="0"/>
              </a:rPr>
              <a:t>Family Action Fund </a:t>
            </a:r>
            <a:endParaRPr kumimoji="0" lang="en-GB" altLang="en-US" sz="4000" b="1" i="0" u="none" strike="noStrike" kern="0" cap="none" spc="0" normalizeH="0" baseline="0" noProof="0" dirty="0">
              <a:ln>
                <a:noFill/>
              </a:ln>
              <a:solidFill>
                <a:srgbClr val="00B0F0"/>
              </a:solidFill>
              <a:effectLst/>
              <a:uLnTx/>
              <a:uFillTx/>
              <a:latin typeface="Ink Free" panose="03080402000500000000" pitchFamily="66" charset="0"/>
              <a:ea typeface="+mn-ea"/>
              <a:cs typeface="+mn-cs"/>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8224143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6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GB"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r>
              <a:rPr lang="en-GB" sz="2200" dirty="0">
                <a:latin typeface="Ink Free" panose="03080402000500000000" pitchFamily="66" charset="0"/>
                <a:cs typeface="Times New Roman" panose="02020603050405020304" pitchFamily="18" charset="0"/>
              </a:rPr>
              <a:t>Higher Education Full Time Students</a:t>
            </a:r>
          </a:p>
          <a:p>
            <a:r>
              <a:rPr lang="en-GB" sz="2200" dirty="0">
                <a:latin typeface="Ink Free" panose="03080402000500000000" pitchFamily="66" charset="0"/>
                <a:cs typeface="Times New Roman" panose="02020603050405020304" pitchFamily="18" charset="0"/>
              </a:rPr>
              <a:t>Low Income families</a:t>
            </a:r>
          </a:p>
          <a:p>
            <a:r>
              <a:rPr lang="en-GB" sz="2200" dirty="0">
                <a:latin typeface="Ink Free" panose="03080402000500000000" pitchFamily="66" charset="0"/>
                <a:cs typeface="Times New Roman" panose="02020603050405020304" pitchFamily="18" charset="0"/>
              </a:rPr>
              <a:t>Attend &amp; Progress on their Full Time Higher Education Course</a:t>
            </a:r>
          </a:p>
          <a:p>
            <a:r>
              <a:rPr lang="en-GB" sz="2200" dirty="0">
                <a:latin typeface="Ink Free" panose="03080402000500000000" pitchFamily="66" charset="0"/>
                <a:cs typeface="Times New Roman" panose="02020603050405020304" pitchFamily="18" charset="0"/>
              </a:rPr>
              <a:t>Pay Variable Fees</a:t>
            </a:r>
          </a:p>
          <a:p>
            <a:r>
              <a:rPr lang="en-GB" sz="2200" dirty="0">
                <a:latin typeface="Ink Free" panose="03080402000500000000" pitchFamily="66" charset="0"/>
                <a:cs typeface="Times New Roman" panose="02020603050405020304" pitchFamily="18" charset="0"/>
              </a:rPr>
              <a:t>Financially assessed by Student Finance NI</a:t>
            </a:r>
          </a:p>
          <a:p>
            <a:r>
              <a:rPr lang="en-GB" sz="2200" dirty="0">
                <a:latin typeface="Ink Free" panose="03080402000500000000" pitchFamily="66" charset="0"/>
                <a:cs typeface="Times New Roman" panose="02020603050405020304" pitchFamily="18" charset="0"/>
              </a:rPr>
              <a:t>The Award is approximately 10% of the fee charged for the course e.g. A course that costs £2,905 = An award of £291 </a:t>
            </a:r>
          </a:p>
          <a:p>
            <a:r>
              <a:rPr lang="en-GB" sz="2200" dirty="0">
                <a:latin typeface="Ink Free" panose="03080402000500000000" pitchFamily="66" charset="0"/>
                <a:cs typeface="Times New Roman" panose="02020603050405020304" pitchFamily="18" charset="0"/>
              </a:rPr>
              <a:t>Award Released in Term 3 </a:t>
            </a:r>
          </a:p>
          <a:p>
            <a:endParaRPr lang="en-GB" dirty="0"/>
          </a:p>
        </p:txBody>
      </p:sp>
      <p:sp>
        <p:nvSpPr>
          <p:cNvPr id="4" name="Rounded Rectangle 3"/>
          <p:cNvSpPr>
            <a:spLocks noChangeArrowheads="1"/>
          </p:cNvSpPr>
          <p:nvPr/>
        </p:nvSpPr>
        <p:spPr bwMode="auto">
          <a:xfrm>
            <a:off x="628650" y="869152"/>
            <a:ext cx="8181241" cy="783193"/>
          </a:xfrm>
          <a:prstGeom prst="roundRect">
            <a:avLst/>
          </a:prstGeom>
          <a:solidFill>
            <a:srgbClr val="F434D9"/>
          </a:solidFill>
          <a:ln w="15875" cap="flat" cmpd="sng" algn="ctr">
            <a:noFill/>
            <a:prstDash val="solid"/>
          </a:ln>
          <a:effectLst>
            <a:glow rad="228600">
              <a:srgbClr val="274FA4">
                <a:satMod val="175000"/>
                <a:alpha val="40000"/>
              </a:srgbClr>
            </a:glow>
          </a:effec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marL="0" marR="0" lvl="0" indent="0" algn="ctr" defTabSz="457200" eaLnBrk="1" fontAlgn="base" latinLnBrk="0" hangingPunct="1">
              <a:lnSpc>
                <a:spcPct val="100000"/>
              </a:lnSpc>
              <a:spcBef>
                <a:spcPct val="0"/>
              </a:spcBef>
              <a:spcAft>
                <a:spcPct val="0"/>
              </a:spcAft>
              <a:buClrTx/>
              <a:buSzTx/>
              <a:buFont typeface="Wingdings 3" panose="05040102010807070707" pitchFamily="18" charset="2"/>
              <a:buNone/>
              <a:tabLst/>
              <a:defRPr/>
            </a:pPr>
            <a:r>
              <a:rPr kumimoji="0" lang="en-GB" altLang="en-US" sz="4000" b="1" i="0" u="none" strike="noStrike" kern="0" cap="none" spc="0" normalizeH="0" baseline="0" noProof="0" dirty="0">
                <a:ln>
                  <a:noFill/>
                </a:ln>
                <a:solidFill>
                  <a:srgbClr val="00B0F0"/>
                </a:solidFill>
                <a:effectLst/>
                <a:uLnTx/>
                <a:uFillTx/>
                <a:latin typeface="Ink Free" panose="03080402000500000000" pitchFamily="66" charset="0"/>
                <a:ea typeface="+mn-ea"/>
                <a:cs typeface="+mn-cs"/>
              </a:rPr>
              <a:t>Higher</a:t>
            </a:r>
            <a:r>
              <a:rPr kumimoji="0" lang="en-GB" altLang="en-US" sz="4000" b="1" i="0" u="none" strike="noStrike" kern="0" cap="none" spc="0" normalizeH="0" noProof="0" dirty="0">
                <a:ln>
                  <a:noFill/>
                </a:ln>
                <a:solidFill>
                  <a:srgbClr val="00B0F0"/>
                </a:solidFill>
                <a:effectLst/>
                <a:uLnTx/>
                <a:uFillTx/>
                <a:latin typeface="Ink Free" panose="03080402000500000000" pitchFamily="66" charset="0"/>
                <a:ea typeface="+mn-ea"/>
                <a:cs typeface="+mn-cs"/>
              </a:rPr>
              <a:t> Education Bursary</a:t>
            </a:r>
            <a:endParaRPr kumimoji="0" lang="en-GB" altLang="en-US" sz="4000" b="1" i="0" u="none" strike="noStrike" kern="0" cap="none" spc="0" normalizeH="0" baseline="0" noProof="0" dirty="0">
              <a:ln>
                <a:noFill/>
              </a:ln>
              <a:solidFill>
                <a:srgbClr val="00B0F0"/>
              </a:solidFill>
              <a:effectLst/>
              <a:uLnTx/>
              <a:uFillTx/>
              <a:latin typeface="Ink Free" panose="03080402000500000000" pitchFamily="66" charset="0"/>
              <a:ea typeface="+mn-ea"/>
              <a:cs typeface="+mn-cs"/>
            </a:endParaRPr>
          </a:p>
        </p:txBody>
      </p:sp>
      <p:pic>
        <p:nvPicPr>
          <p:cNvPr id="7" name="Audio 6">
            <a:hlinkClick r:id="" action="ppaction://media"/>
            <a:extLst>
              <a:ext uri="{FF2B5EF4-FFF2-40B4-BE49-F238E27FC236}">
                <a16:creationId xmlns:a16="http://schemas.microsoft.com/office/drawing/2014/main" id="{1FADDF79-9404-0AB8-B61B-A1665A4EB3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47282551"/>
      </p:ext>
    </p:extLst>
  </p:cSld>
  <p:clrMapOvr>
    <a:masterClrMapping/>
  </p:clrMapOvr>
  <mc:AlternateContent xmlns:mc="http://schemas.openxmlformats.org/markup-compatibility/2006">
    <mc:Choice xmlns:p14="http://schemas.microsoft.com/office/powerpoint/2010/main" Requires="p14">
      <p:transition spd="slow" p14:dur="2000" advTm="41557"/>
    </mc:Choice>
    <mc:Fallback>
      <p:transition spd="slow" advTm="41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86860" y="1248508"/>
            <a:ext cx="7561385" cy="3288322"/>
          </a:xfrm>
          <a:prstGeom prst="rect">
            <a:avLst/>
          </a:prstGeom>
        </p:spPr>
      </p:pic>
      <p:sp>
        <p:nvSpPr>
          <p:cNvPr id="7" name="Title 1"/>
          <p:cNvSpPr>
            <a:spLocks noGrp="1"/>
          </p:cNvSpPr>
          <p:nvPr>
            <p:ph type="ctrTitle"/>
          </p:nvPr>
        </p:nvSpPr>
        <p:spPr>
          <a:xfrm>
            <a:off x="957704" y="263770"/>
            <a:ext cx="6858000" cy="984738"/>
          </a:xfrm>
        </p:spPr>
        <p:txBody>
          <a:bodyPr>
            <a:normAutofit fontScale="90000"/>
          </a:bodyPr>
          <a:lstStyle/>
          <a:p>
            <a:br>
              <a:rPr lang="en-GB" dirty="0"/>
            </a:br>
            <a:endParaRPr lang="en-GB" sz="3700" b="1" dirty="0">
              <a:latin typeface="Times New Roman" panose="02020603050405020304" pitchFamily="18" charset="0"/>
              <a:cs typeface="Times New Roman" panose="02020603050405020304" pitchFamily="18" charset="0"/>
            </a:endParaRPr>
          </a:p>
        </p:txBody>
      </p:sp>
      <p:sp>
        <p:nvSpPr>
          <p:cNvPr id="2" name="Rectangle 1"/>
          <p:cNvSpPr/>
          <p:nvPr/>
        </p:nvSpPr>
        <p:spPr>
          <a:xfrm>
            <a:off x="386861" y="4536830"/>
            <a:ext cx="7825153" cy="1200329"/>
          </a:xfrm>
          <a:prstGeom prst="rect">
            <a:avLst/>
          </a:prstGeom>
        </p:spPr>
        <p:txBody>
          <a:bodyPr wrap="square">
            <a:spAutoFit/>
          </a:bodyPr>
          <a:lstStyle/>
          <a:p>
            <a:endParaRPr lang="en-GB" b="1" dirty="0">
              <a:latin typeface="Ink Free" panose="03080402000500000000" pitchFamily="66" charset="0"/>
            </a:endParaRPr>
          </a:p>
          <a:p>
            <a:r>
              <a:rPr lang="en-GB" b="1" dirty="0">
                <a:latin typeface="Ink Free" panose="03080402000500000000" pitchFamily="66" charset="0"/>
                <a:cs typeface="Times New Roman" panose="02020603050405020304" pitchFamily="18" charset="0"/>
              </a:rPr>
              <a:t>Please Note: </a:t>
            </a:r>
            <a:r>
              <a:rPr lang="en-GB" dirty="0">
                <a:latin typeface="Ink Free" panose="03080402000500000000" pitchFamily="66" charset="0"/>
                <a:cs typeface="Times New Roman" panose="02020603050405020304" pitchFamily="18" charset="0"/>
              </a:rPr>
              <a:t>Criteria applies for all funding options, for information on criteria please check out the Student Funding Section of the Website!!!!</a:t>
            </a:r>
          </a:p>
          <a:p>
            <a:endParaRPr lang="en-GB" dirty="0"/>
          </a:p>
        </p:txBody>
      </p:sp>
      <p:sp>
        <p:nvSpPr>
          <p:cNvPr id="6" name="Rounded Rectangle 5"/>
          <p:cNvSpPr>
            <a:spLocks noChangeArrowheads="1"/>
          </p:cNvSpPr>
          <p:nvPr/>
        </p:nvSpPr>
        <p:spPr bwMode="auto">
          <a:xfrm>
            <a:off x="334109" y="365126"/>
            <a:ext cx="8181241" cy="783193"/>
          </a:xfrm>
          <a:prstGeom prst="roundRect">
            <a:avLst/>
          </a:prstGeom>
          <a:solidFill>
            <a:srgbClr val="F434D9"/>
          </a:solidFill>
          <a:ln w="15875" cap="flat" cmpd="sng" algn="ctr">
            <a:noFill/>
            <a:prstDash val="solid"/>
          </a:ln>
          <a:effectLst>
            <a:glow rad="228600">
              <a:srgbClr val="274FA4">
                <a:satMod val="175000"/>
                <a:alpha val="40000"/>
              </a:srgbClr>
            </a:glow>
          </a:effec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marL="0" marR="0" lvl="0" indent="0" algn="ctr" defTabSz="457200" eaLnBrk="1" fontAlgn="base" latinLnBrk="0" hangingPunct="1">
              <a:lnSpc>
                <a:spcPct val="100000"/>
              </a:lnSpc>
              <a:spcBef>
                <a:spcPct val="0"/>
              </a:spcBef>
              <a:spcAft>
                <a:spcPct val="0"/>
              </a:spcAft>
              <a:buClrTx/>
              <a:buSzTx/>
              <a:buFont typeface="Wingdings 3" panose="05040102010807070707" pitchFamily="18" charset="2"/>
              <a:buNone/>
              <a:tabLst/>
              <a:defRPr/>
            </a:pPr>
            <a:r>
              <a:rPr kumimoji="0" lang="en-GB" altLang="en-US" sz="4000" b="1" i="0" u="none" strike="noStrike" kern="0" cap="none" spc="0" normalizeH="0" baseline="0" noProof="0" dirty="0">
                <a:ln>
                  <a:noFill/>
                </a:ln>
                <a:solidFill>
                  <a:schemeClr val="bg1"/>
                </a:solidFill>
                <a:effectLst/>
                <a:uLnTx/>
                <a:uFillTx/>
                <a:latin typeface="Ink Free" panose="03080402000500000000" pitchFamily="66" charset="0"/>
                <a:ea typeface="+mn-ea"/>
                <a:cs typeface="+mn-cs"/>
              </a:rPr>
              <a:t>Student</a:t>
            </a:r>
            <a:r>
              <a:rPr kumimoji="0" lang="en-GB" altLang="en-US" sz="4000" b="1" i="0" u="none" strike="noStrike" kern="0" cap="none" spc="0" normalizeH="0" noProof="0" dirty="0">
                <a:ln>
                  <a:noFill/>
                </a:ln>
                <a:solidFill>
                  <a:schemeClr val="bg1"/>
                </a:solidFill>
                <a:effectLst/>
                <a:uLnTx/>
                <a:uFillTx/>
                <a:latin typeface="Ink Free" panose="03080402000500000000" pitchFamily="66" charset="0"/>
                <a:ea typeface="+mn-ea"/>
                <a:cs typeface="+mn-cs"/>
              </a:rPr>
              <a:t> Funding(College Website)</a:t>
            </a:r>
            <a:endParaRPr kumimoji="0" lang="en-GB" altLang="en-US" sz="4000" b="1" i="0" u="none" strike="noStrike" kern="0" cap="none" spc="0" normalizeH="0" baseline="0" noProof="0" dirty="0">
              <a:ln>
                <a:noFill/>
              </a:ln>
              <a:solidFill>
                <a:schemeClr val="bg1"/>
              </a:solidFill>
              <a:effectLst/>
              <a:uLnTx/>
              <a:uFillTx/>
              <a:latin typeface="Ink Free" panose="03080402000500000000" pitchFamily="66" charset="0"/>
              <a:ea typeface="+mn-ea"/>
              <a:cs typeface="+mn-cs"/>
            </a:endParaRPr>
          </a:p>
        </p:txBody>
      </p:sp>
      <p:sp>
        <p:nvSpPr>
          <p:cNvPr id="3" name="Oval 2"/>
          <p:cNvSpPr/>
          <p:nvPr/>
        </p:nvSpPr>
        <p:spPr>
          <a:xfrm>
            <a:off x="7016262" y="2584939"/>
            <a:ext cx="1499089" cy="1125416"/>
          </a:xfrm>
          <a:prstGeom prst="ellipse">
            <a:avLst/>
          </a:prstGeom>
          <a:solidFill>
            <a:srgbClr val="F434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Website </a:t>
            </a:r>
          </a:p>
        </p:txBody>
      </p:sp>
      <p:cxnSp>
        <p:nvCxnSpPr>
          <p:cNvPr id="8" name="Straight Arrow Connector 7"/>
          <p:cNvCxnSpPr/>
          <p:nvPr/>
        </p:nvCxnSpPr>
        <p:spPr>
          <a:xfrm flipH="1" flipV="1">
            <a:off x="4185138" y="1688123"/>
            <a:ext cx="3253154" cy="914400"/>
          </a:xfrm>
          <a:prstGeom prst="straightConnector1">
            <a:avLst/>
          </a:prstGeom>
          <a:ln>
            <a:solidFill>
              <a:srgbClr val="F434D9"/>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7016262" y="3710355"/>
            <a:ext cx="799442" cy="1002322"/>
          </a:xfrm>
          <a:prstGeom prst="straightConnector1">
            <a:avLst/>
          </a:prstGeom>
          <a:ln>
            <a:solidFill>
              <a:srgbClr val="F434D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0814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60585" y="2373923"/>
            <a:ext cx="6858000" cy="3587262"/>
          </a:xfrm>
        </p:spPr>
        <p:txBody>
          <a:bodyPr>
            <a:normAutofit/>
          </a:bodyPr>
          <a:lstStyle/>
          <a:p>
            <a:pPr marL="285750" indent="-285750" algn="l" fontAlgn="base">
              <a:buFont typeface="Arial" panose="020B0604020202020204" pitchFamily="34" charset="0"/>
              <a:buChar char="•"/>
            </a:pPr>
            <a:r>
              <a:rPr lang="en-GB" sz="2200" dirty="0">
                <a:latin typeface="Ink Free" panose="03080402000500000000" pitchFamily="66" charset="0"/>
                <a:cs typeface="Times New Roman" panose="02020603050405020304" pitchFamily="18" charset="0"/>
              </a:rPr>
              <a:t>Who we are</a:t>
            </a:r>
          </a:p>
          <a:p>
            <a:pPr marL="285750" indent="-285750" algn="l" fontAlgn="base">
              <a:buFont typeface="Arial" panose="020B0604020202020204" pitchFamily="34" charset="0"/>
              <a:buChar char="•"/>
            </a:pPr>
            <a:r>
              <a:rPr lang="en-GB" sz="2200" dirty="0">
                <a:latin typeface="Ink Free" panose="03080402000500000000" pitchFamily="66" charset="0"/>
                <a:cs typeface="Times New Roman" panose="02020603050405020304" pitchFamily="18" charset="0"/>
              </a:rPr>
              <a:t>What we do</a:t>
            </a:r>
          </a:p>
          <a:p>
            <a:pPr marL="285750" indent="-285750" algn="l" fontAlgn="base">
              <a:buFont typeface="Arial" panose="020B0604020202020204" pitchFamily="34" charset="0"/>
              <a:buChar char="•"/>
            </a:pPr>
            <a:r>
              <a:rPr lang="en-GB" sz="2200" dirty="0">
                <a:latin typeface="Ink Free" panose="03080402000500000000" pitchFamily="66" charset="0"/>
                <a:cs typeface="Times New Roman" panose="02020603050405020304" pitchFamily="18" charset="0"/>
              </a:rPr>
              <a:t>Why we are here </a:t>
            </a:r>
          </a:p>
          <a:p>
            <a:pPr marL="285750" indent="-285750" algn="l" fontAlgn="base">
              <a:buFont typeface="Arial" panose="020B0604020202020204" pitchFamily="34" charset="0"/>
              <a:buChar char="•"/>
            </a:pPr>
            <a:r>
              <a:rPr lang="en-GB" sz="2200" dirty="0">
                <a:latin typeface="Ink Free" panose="03080402000500000000" pitchFamily="66" charset="0"/>
                <a:cs typeface="Times New Roman" panose="02020603050405020304" pitchFamily="18" charset="0"/>
              </a:rPr>
              <a:t>Overview of the various funds </a:t>
            </a:r>
          </a:p>
          <a:p>
            <a:pPr marL="285750" indent="-285750" algn="l" fontAlgn="base">
              <a:buFont typeface="Arial" panose="020B0604020202020204" pitchFamily="34" charset="0"/>
              <a:buChar char="•"/>
            </a:pPr>
            <a:r>
              <a:rPr lang="en-GB" sz="2200" dirty="0">
                <a:latin typeface="Ink Free" panose="03080402000500000000" pitchFamily="66" charset="0"/>
                <a:cs typeface="Times New Roman" panose="02020603050405020304" pitchFamily="18" charset="0"/>
              </a:rPr>
              <a:t>How to find us</a:t>
            </a:r>
          </a:p>
          <a:p>
            <a:pPr marL="285750" indent="-285750" fontAlgn="base">
              <a:buFont typeface="Arial" panose="020B0604020202020204" pitchFamily="34" charset="0"/>
              <a:buChar char="•"/>
            </a:pPr>
            <a:endParaRPr lang="en-GB" i="1" dirty="0"/>
          </a:p>
        </p:txBody>
      </p:sp>
      <p:sp>
        <p:nvSpPr>
          <p:cNvPr id="4" name="Rounded Rectangle 3"/>
          <p:cNvSpPr>
            <a:spLocks noChangeArrowheads="1"/>
          </p:cNvSpPr>
          <p:nvPr/>
        </p:nvSpPr>
        <p:spPr bwMode="auto">
          <a:xfrm>
            <a:off x="245831" y="801104"/>
            <a:ext cx="7545620" cy="783193"/>
          </a:xfrm>
          <a:prstGeom prst="roundRect">
            <a:avLst/>
          </a:prstGeom>
          <a:solidFill>
            <a:srgbClr val="F434D9"/>
          </a:solidFill>
          <a:ln w="15875" cap="flat" cmpd="sng" algn="ctr">
            <a:noFill/>
            <a:prstDash val="solid"/>
          </a:ln>
          <a:effectLst>
            <a:glow rad="228600">
              <a:srgbClr val="274FA4">
                <a:satMod val="175000"/>
                <a:alpha val="40000"/>
              </a:srgbClr>
            </a:glow>
          </a:effec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marL="0" marR="0" lvl="0" indent="0" algn="ctr" defTabSz="457200" eaLnBrk="1" fontAlgn="base" latinLnBrk="0" hangingPunct="1">
              <a:lnSpc>
                <a:spcPct val="100000"/>
              </a:lnSpc>
              <a:spcBef>
                <a:spcPct val="0"/>
              </a:spcBef>
              <a:spcAft>
                <a:spcPct val="0"/>
              </a:spcAft>
              <a:buClrTx/>
              <a:buSzTx/>
              <a:buFont typeface="Wingdings 3" panose="05040102010807070707" pitchFamily="18" charset="2"/>
              <a:buNone/>
              <a:tabLst/>
              <a:defRPr/>
            </a:pPr>
            <a:r>
              <a:rPr kumimoji="0" lang="en-GB" altLang="en-US" sz="4000" b="1" i="0" u="none" strike="noStrike" kern="0" cap="none" spc="0" normalizeH="0" baseline="0" noProof="0" dirty="0">
                <a:ln>
                  <a:noFill/>
                </a:ln>
                <a:solidFill>
                  <a:prstClr val="white"/>
                </a:solidFill>
                <a:effectLst/>
                <a:uLnTx/>
                <a:uFillTx/>
                <a:latin typeface="Ink Free" panose="03080402000500000000" pitchFamily="66" charset="0"/>
                <a:ea typeface="+mn-ea"/>
                <a:cs typeface="+mn-cs"/>
              </a:rPr>
              <a:t>What</a:t>
            </a:r>
            <a:r>
              <a:rPr kumimoji="0" lang="en-GB" altLang="en-US" sz="4000" b="1" i="0" u="none" strike="noStrike" kern="0" cap="none" spc="0" normalizeH="0" noProof="0" dirty="0">
                <a:ln>
                  <a:noFill/>
                </a:ln>
                <a:solidFill>
                  <a:prstClr val="white"/>
                </a:solidFill>
                <a:effectLst/>
                <a:uLnTx/>
                <a:uFillTx/>
                <a:latin typeface="Ink Free" panose="03080402000500000000" pitchFamily="66" charset="0"/>
                <a:ea typeface="+mn-ea"/>
                <a:cs typeface="+mn-cs"/>
              </a:rPr>
              <a:t> we are going to Cover </a:t>
            </a:r>
            <a:endParaRPr kumimoji="0" lang="en-GB" altLang="en-US" sz="4000" b="1" i="0" u="none" strike="noStrike" kern="0" cap="none" spc="0" normalizeH="0" baseline="0" noProof="0" dirty="0">
              <a:ln>
                <a:noFill/>
              </a:ln>
              <a:solidFill>
                <a:prstClr val="white"/>
              </a:solidFill>
              <a:effectLst/>
              <a:uLnTx/>
              <a:uFillTx/>
              <a:latin typeface="Ink Free" panose="03080402000500000000" pitchFamily="66" charset="0"/>
              <a:ea typeface="+mn-ea"/>
              <a:cs typeface="+mn-cs"/>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2970" y="2373923"/>
            <a:ext cx="2268414" cy="2268414"/>
          </a:xfrm>
          <a:prstGeom prst="rect">
            <a:avLst/>
          </a:prstGeom>
        </p:spPr>
      </p:pic>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5207250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50"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5"/>
          <a:stretch>
            <a:fillRect/>
          </a:stretch>
        </p:blipFill>
        <p:spPr>
          <a:xfrm>
            <a:off x="628650" y="1459522"/>
            <a:ext cx="7249258" cy="3323493"/>
          </a:xfrm>
          <a:prstGeom prst="rect">
            <a:avLst/>
          </a:prstGeom>
        </p:spPr>
      </p:pic>
      <p:sp>
        <p:nvSpPr>
          <p:cNvPr id="5" name="Title 4"/>
          <p:cNvSpPr>
            <a:spLocks noGrp="1" noChangeArrowheads="1"/>
          </p:cNvSpPr>
          <p:nvPr>
            <p:ph type="title"/>
          </p:nvPr>
        </p:nvSpPr>
        <p:spPr bwMode="auto">
          <a:xfrm>
            <a:off x="628650" y="636311"/>
            <a:ext cx="7886700" cy="783193"/>
          </a:xfrm>
          <a:prstGeom prst="roundRect">
            <a:avLst/>
          </a:prstGeom>
          <a:solidFill>
            <a:srgbClr val="F434D9"/>
          </a:solidFill>
          <a:ln w="15875" cap="flat" cmpd="sng" algn="ctr">
            <a:noFill/>
            <a:prstDash val="solid"/>
          </a:ln>
          <a:effectLst>
            <a:glow rad="228600">
              <a:srgbClr val="274FA4">
                <a:satMod val="175000"/>
                <a:alpha val="40000"/>
              </a:srgbClr>
            </a:glow>
          </a:effec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marL="0" marR="0" lvl="0" indent="0" algn="ctr" defTabSz="457200" eaLnBrk="1" fontAlgn="base" latinLnBrk="0" hangingPunct="1">
              <a:lnSpc>
                <a:spcPct val="100000"/>
              </a:lnSpc>
              <a:spcBef>
                <a:spcPct val="0"/>
              </a:spcBef>
              <a:spcAft>
                <a:spcPct val="0"/>
              </a:spcAft>
              <a:buClrTx/>
              <a:buSzTx/>
              <a:buFont typeface="Wingdings 3" panose="05040102010807070707" pitchFamily="18" charset="2"/>
              <a:buNone/>
              <a:tabLst/>
              <a:defRPr/>
            </a:pPr>
            <a:r>
              <a:rPr kumimoji="0" lang="en-GB" altLang="en-US" sz="4000" b="1" i="0" u="none" strike="noStrike" kern="0" cap="none" spc="0" normalizeH="0" baseline="0" noProof="0" dirty="0">
                <a:ln>
                  <a:noFill/>
                </a:ln>
                <a:solidFill>
                  <a:schemeClr val="bg1"/>
                </a:solidFill>
                <a:effectLst/>
                <a:uLnTx/>
                <a:uFillTx/>
                <a:latin typeface="Ink Free" panose="03080402000500000000" pitchFamily="66" charset="0"/>
                <a:ea typeface="+mn-ea"/>
                <a:cs typeface="+mn-cs"/>
              </a:rPr>
              <a:t>Student</a:t>
            </a:r>
            <a:r>
              <a:rPr kumimoji="0" lang="en-GB" altLang="en-US" sz="4000" b="1" i="0" u="none" strike="noStrike" kern="0" cap="none" spc="0" normalizeH="0" noProof="0" dirty="0">
                <a:ln>
                  <a:noFill/>
                </a:ln>
                <a:solidFill>
                  <a:schemeClr val="bg1"/>
                </a:solidFill>
                <a:effectLst/>
                <a:uLnTx/>
                <a:uFillTx/>
                <a:latin typeface="Ink Free" panose="03080402000500000000" pitchFamily="66" charset="0"/>
                <a:ea typeface="+mn-ea"/>
                <a:cs typeface="+mn-cs"/>
              </a:rPr>
              <a:t> Funding(Canvas)</a:t>
            </a:r>
            <a:endParaRPr kumimoji="0" lang="en-GB" altLang="en-US" sz="4000" b="1" i="0" u="none" strike="noStrike" kern="0" cap="none" spc="0" normalizeH="0" baseline="0" noProof="0" dirty="0">
              <a:ln>
                <a:noFill/>
              </a:ln>
              <a:solidFill>
                <a:schemeClr val="bg1"/>
              </a:solidFill>
              <a:effectLst/>
              <a:uLnTx/>
              <a:uFillTx/>
              <a:latin typeface="Ink Free" panose="03080402000500000000" pitchFamily="66" charset="0"/>
              <a:ea typeface="+mn-ea"/>
              <a:cs typeface="+mn-cs"/>
            </a:endParaRPr>
          </a:p>
        </p:txBody>
      </p:sp>
      <p:sp>
        <p:nvSpPr>
          <p:cNvPr id="3" name="Rectangle 2"/>
          <p:cNvSpPr/>
          <p:nvPr/>
        </p:nvSpPr>
        <p:spPr>
          <a:xfrm>
            <a:off x="628650" y="4823033"/>
            <a:ext cx="7671288" cy="646331"/>
          </a:xfrm>
          <a:prstGeom prst="rect">
            <a:avLst/>
          </a:prstGeom>
        </p:spPr>
        <p:txBody>
          <a:bodyPr wrap="square">
            <a:spAutoFit/>
          </a:bodyPr>
          <a:lstStyle/>
          <a:p>
            <a:r>
              <a:rPr lang="en-GB" b="1" dirty="0">
                <a:latin typeface="Ink Free" panose="03080402000500000000" pitchFamily="66" charset="0"/>
                <a:cs typeface="Times New Roman" panose="02020603050405020304" pitchFamily="18" charset="0"/>
              </a:rPr>
              <a:t>Please Note: </a:t>
            </a:r>
            <a:r>
              <a:rPr lang="en-GB" dirty="0">
                <a:latin typeface="Ink Free" panose="03080402000500000000" pitchFamily="66" charset="0"/>
                <a:cs typeface="Times New Roman" panose="02020603050405020304" pitchFamily="18" charset="0"/>
              </a:rPr>
              <a:t>Criteria applies for all funding options, for information on criteria please check out the Student Funding Section of the Canvas Page!!!</a:t>
            </a:r>
          </a:p>
        </p:txBody>
      </p:sp>
      <p:sp>
        <p:nvSpPr>
          <p:cNvPr id="6" name="Oval 5"/>
          <p:cNvSpPr/>
          <p:nvPr/>
        </p:nvSpPr>
        <p:spPr>
          <a:xfrm>
            <a:off x="7280031" y="2672862"/>
            <a:ext cx="1235319" cy="1125415"/>
          </a:xfrm>
          <a:prstGeom prst="ellipse">
            <a:avLst/>
          </a:prstGeom>
          <a:solidFill>
            <a:srgbClr val="F434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Canvas</a:t>
            </a:r>
          </a:p>
        </p:txBody>
      </p:sp>
      <p:cxnSp>
        <p:nvCxnSpPr>
          <p:cNvPr id="8" name="Straight Arrow Connector 7"/>
          <p:cNvCxnSpPr/>
          <p:nvPr/>
        </p:nvCxnSpPr>
        <p:spPr>
          <a:xfrm flipH="1" flipV="1">
            <a:off x="5011615" y="1863969"/>
            <a:ext cx="2479431" cy="1125416"/>
          </a:xfrm>
          <a:prstGeom prst="straightConnector1">
            <a:avLst/>
          </a:prstGeom>
          <a:ln>
            <a:solidFill>
              <a:srgbClr val="F434D9"/>
            </a:solidFill>
            <a:tailEnd type="triangle"/>
          </a:ln>
        </p:spPr>
        <p:style>
          <a:lnRef idx="1">
            <a:schemeClr val="accent1"/>
          </a:lnRef>
          <a:fillRef idx="0">
            <a:schemeClr val="accent1"/>
          </a:fillRef>
          <a:effectRef idx="0">
            <a:schemeClr val="accent1"/>
          </a:effectRef>
          <a:fontRef idx="minor">
            <a:schemeClr val="tx1"/>
          </a:fontRef>
        </p:style>
      </p:cxn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5484950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4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a:p>
            <a:endParaRPr lang="en-GB" dirty="0"/>
          </a:p>
        </p:txBody>
      </p:sp>
      <p:sp>
        <p:nvSpPr>
          <p:cNvPr id="4" name="Rectangle 3"/>
          <p:cNvSpPr/>
          <p:nvPr/>
        </p:nvSpPr>
        <p:spPr>
          <a:xfrm>
            <a:off x="628650" y="1825625"/>
            <a:ext cx="7886700" cy="1631216"/>
          </a:xfrm>
          <a:prstGeom prst="rect">
            <a:avLst/>
          </a:prstGeom>
        </p:spPr>
        <p:txBody>
          <a:bodyPr wrap="square">
            <a:spAutoFit/>
          </a:bodyPr>
          <a:lstStyle/>
          <a:p>
            <a:pPr lvl="0"/>
            <a:r>
              <a:rPr lang="en-GB" sz="2000" dirty="0"/>
              <a:t>Contact Details</a:t>
            </a:r>
          </a:p>
          <a:p>
            <a:pPr lvl="0"/>
            <a:endParaRPr lang="en-GB" sz="2000" dirty="0"/>
          </a:p>
          <a:p>
            <a:pPr lvl="0"/>
            <a:endParaRPr lang="en-GB" sz="2000" dirty="0"/>
          </a:p>
          <a:p>
            <a:pPr lvl="0"/>
            <a:r>
              <a:rPr lang="en-GB" sz="2000" dirty="0">
                <a:hlinkClick r:id="rId11"/>
              </a:rPr>
              <a:t>Studentfunding@belfastmet.ac.uk</a:t>
            </a:r>
            <a:r>
              <a:rPr lang="en-GB" sz="2000" dirty="0"/>
              <a:t> or 028 90265183  </a:t>
            </a:r>
            <a:endParaRPr lang="en-US" sz="2000" dirty="0"/>
          </a:p>
          <a:p>
            <a:endParaRPr lang="en-GB" sz="2000" dirty="0">
              <a:latin typeface="Ink Free" panose="03080402000500000000" pitchFamily="66" charset="0"/>
              <a:cs typeface="Times New Roman" panose="02020603050405020304" pitchFamily="18" charset="0"/>
            </a:endParaRPr>
          </a:p>
        </p:txBody>
      </p:sp>
      <p:sp>
        <p:nvSpPr>
          <p:cNvPr id="5" name="Title 4"/>
          <p:cNvSpPr>
            <a:spLocks noGrp="1" noChangeArrowheads="1"/>
          </p:cNvSpPr>
          <p:nvPr>
            <p:ph type="title"/>
          </p:nvPr>
        </p:nvSpPr>
        <p:spPr bwMode="auto">
          <a:xfrm>
            <a:off x="312127" y="851932"/>
            <a:ext cx="7886700" cy="783193"/>
          </a:xfrm>
          <a:prstGeom prst="roundRect">
            <a:avLst/>
          </a:prstGeom>
          <a:solidFill>
            <a:srgbClr val="F434D9"/>
          </a:solidFill>
          <a:ln w="15875" cap="flat" cmpd="sng" algn="ctr">
            <a:noFill/>
            <a:prstDash val="solid"/>
          </a:ln>
          <a:effectLst>
            <a:glow rad="228600">
              <a:srgbClr val="274FA4">
                <a:satMod val="175000"/>
                <a:alpha val="40000"/>
              </a:srgbClr>
            </a:glow>
          </a:effec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marL="0" marR="0" lvl="0" indent="0" algn="ctr" defTabSz="457200" eaLnBrk="1" fontAlgn="base" latinLnBrk="0" hangingPunct="1">
              <a:lnSpc>
                <a:spcPct val="100000"/>
              </a:lnSpc>
              <a:spcBef>
                <a:spcPct val="0"/>
              </a:spcBef>
              <a:spcAft>
                <a:spcPct val="0"/>
              </a:spcAft>
              <a:buClrTx/>
              <a:buSzTx/>
              <a:buFont typeface="Wingdings 3" panose="05040102010807070707" pitchFamily="18" charset="2"/>
              <a:buNone/>
              <a:tabLst/>
              <a:defRPr/>
            </a:pPr>
            <a:r>
              <a:rPr kumimoji="0" lang="en-GB" altLang="en-US" sz="4000" b="1" i="0" u="none" strike="noStrike" kern="0" cap="none" spc="0" normalizeH="0" baseline="0" noProof="0" dirty="0">
                <a:ln>
                  <a:noFill/>
                </a:ln>
                <a:solidFill>
                  <a:schemeClr val="bg1"/>
                </a:solidFill>
                <a:effectLst/>
                <a:uLnTx/>
                <a:uFillTx/>
                <a:latin typeface="Ink Free" panose="03080402000500000000" pitchFamily="66" charset="0"/>
                <a:ea typeface="+mn-ea"/>
                <a:cs typeface="+mn-cs"/>
              </a:rPr>
              <a:t>How &amp; Where</a:t>
            </a:r>
            <a:r>
              <a:rPr kumimoji="0" lang="en-GB" altLang="en-US" sz="4000" b="1" i="0" u="none" strike="noStrike" kern="0" cap="none" spc="0" normalizeH="0" noProof="0" dirty="0">
                <a:ln>
                  <a:noFill/>
                </a:ln>
                <a:solidFill>
                  <a:schemeClr val="bg1"/>
                </a:solidFill>
                <a:effectLst/>
                <a:uLnTx/>
                <a:uFillTx/>
                <a:latin typeface="Ink Free" panose="03080402000500000000" pitchFamily="66" charset="0"/>
                <a:ea typeface="+mn-ea"/>
                <a:cs typeface="+mn-cs"/>
              </a:rPr>
              <a:t> to find us??</a:t>
            </a:r>
            <a:endParaRPr kumimoji="0" lang="en-GB" altLang="en-US" sz="4000" b="1" i="0" u="none" strike="noStrike" kern="0" cap="none" spc="0" normalizeH="0" baseline="0" noProof="0" dirty="0">
              <a:ln>
                <a:noFill/>
              </a:ln>
              <a:solidFill>
                <a:schemeClr val="bg1"/>
              </a:solidFill>
              <a:effectLst/>
              <a:uLnTx/>
              <a:uFillTx/>
              <a:latin typeface="Ink Free" panose="03080402000500000000" pitchFamily="66" charset="0"/>
              <a:ea typeface="+mn-ea"/>
              <a:cs typeface="+mn-cs"/>
            </a:endParaRPr>
          </a:p>
        </p:txBody>
      </p:sp>
      <p:sp>
        <p:nvSpPr>
          <p:cNvPr id="6" name="AutoShape 2" descr="Contact"/>
          <p:cNvSpPr>
            <a:spLocks noChangeAspect="1" noChangeArrowheads="1"/>
          </p:cNvSpPr>
          <p:nvPr/>
        </p:nvSpPr>
        <p:spPr bwMode="auto">
          <a:xfrm>
            <a:off x="63500" y="-136525"/>
            <a:ext cx="2895600" cy="15811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73261" y="4001294"/>
            <a:ext cx="3064119" cy="1555444"/>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267200" y="3124200"/>
            <a:ext cx="609600" cy="609600"/>
          </a:xfrm>
          <a:prstGeom prst="rect">
            <a:avLst/>
          </a:prstGeom>
        </p:spPr>
      </p:pic>
      <p:pic>
        <p:nvPicPr>
          <p:cNvPr id="9"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4267200" y="3124200"/>
            <a:ext cx="609600" cy="609600"/>
          </a:xfrm>
          <a:prstGeom prst="rect">
            <a:avLst/>
          </a:prstGeom>
        </p:spPr>
      </p:pic>
      <p:pic>
        <p:nvPicPr>
          <p:cNvPr id="10"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4267200" y="3124200"/>
            <a:ext cx="609600" cy="609600"/>
          </a:xfrm>
          <a:prstGeom prst="rect">
            <a:avLst/>
          </a:prstGeom>
        </p:spPr>
      </p:pic>
      <p:pic>
        <p:nvPicPr>
          <p:cNvPr id="2" name="Recorded Sound">
            <a:hlinkClick r:id="" action="ppaction://media"/>
            <a:extLst>
              <a:ext uri="{FF2B5EF4-FFF2-40B4-BE49-F238E27FC236}">
                <a16:creationId xmlns:a16="http://schemas.microsoft.com/office/drawing/2014/main" id="{288C13B1-BA7B-472B-A6F3-158941EC4E05}"/>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6876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856" fill="hold"/>
                                        <p:tgtEl>
                                          <p:spTgt spid="8"/>
                                        </p:tgtEl>
                                      </p:cBhvr>
                                    </p:cmd>
                                  </p:childTnLst>
                                </p:cTn>
                              </p:par>
                            </p:childTnLst>
                          </p:cTn>
                        </p:par>
                      </p:childTnLst>
                    </p:cTn>
                  </p:par>
                </p:childTnLst>
              </p:cTn>
              <p:nextCondLst>
                <p:cond evt="onClick" delay="0">
                  <p:tgtEl>
                    <p:spTgt spid="8"/>
                  </p:tgtEl>
                </p:cond>
              </p:nextCondLst>
            </p:seq>
            <p:audio>
              <p:cMediaNode vol="80000">
                <p:cTn id="12" fill="hold" display="0">
                  <p:stCondLst>
                    <p:cond delay="indefinite"/>
                  </p:stCondLst>
                  <p:endCondLst>
                    <p:cond evt="onStopAudio" delay="0">
                      <p:tgtEl>
                        <p:sldTgt/>
                      </p:tgtEl>
                    </p:cond>
                  </p:endCondLst>
                </p:cTn>
                <p:tgtEl>
                  <p:spTgt spid="8"/>
                </p:tgtEl>
              </p:cMediaNode>
            </p:audio>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512" fill="hold"/>
                                        <p:tgtEl>
                                          <p:spTgt spid="9"/>
                                        </p:tgtEl>
                                      </p:cBhvr>
                                    </p:cmd>
                                  </p:childTnLst>
                                </p:cTn>
                              </p:par>
                            </p:childTnLst>
                          </p:cTn>
                        </p:par>
                      </p:childTnLst>
                    </p:cTn>
                  </p:par>
                </p:childTnLst>
              </p:cTn>
              <p:nextCondLst>
                <p:cond evt="onClick" delay="0">
                  <p:tgtEl>
                    <p:spTgt spid="9"/>
                  </p:tgtEl>
                </p:cond>
              </p:nextCondLst>
            </p:seq>
            <p:audio>
              <p:cMediaNode vol="80000">
                <p:cTn id="18" fill="hold" display="0">
                  <p:stCondLst>
                    <p:cond delay="indefinite"/>
                  </p:stCondLst>
                  <p:endCondLst>
                    <p:cond evt="onStopAudio" delay="0">
                      <p:tgtEl>
                        <p:sldTgt/>
                      </p:tgtEl>
                    </p:cond>
                  </p:endCondLst>
                </p:cTn>
                <p:tgtEl>
                  <p:spTgt spid="9"/>
                </p:tgtEl>
              </p:cMediaNode>
            </p:audio>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1830" fill="hold"/>
                                        <p:tgtEl>
                                          <p:spTgt spid="10"/>
                                        </p:tgtEl>
                                      </p:cBhvr>
                                    </p:cmd>
                                  </p:childTnLst>
                                </p:cTn>
                              </p:par>
                            </p:childTnLst>
                          </p:cTn>
                        </p:par>
                      </p:childTnLst>
                    </p:cTn>
                  </p:par>
                </p:childTnLst>
              </p:cTn>
              <p:nextCondLst>
                <p:cond evt="onClick" delay="0">
                  <p:tgtEl>
                    <p:spTgt spid="10"/>
                  </p:tgtEl>
                </p:cond>
              </p:nextCondLst>
            </p:seq>
            <p:audio>
              <p:cMediaNode vol="80000">
                <p:cTn id="24" fill="hold" display="0">
                  <p:stCondLst>
                    <p:cond delay="indefinite"/>
                  </p:stCondLst>
                  <p:endCondLst>
                    <p:cond evt="onStopAudio" delay="0">
                      <p:tgtEl>
                        <p:sldTgt/>
                      </p:tgtEl>
                    </p:cond>
                  </p:endCondLst>
                </p:cTn>
                <p:tgtEl>
                  <p:spTgt spid="10"/>
                </p:tgtEl>
              </p:cMediaNode>
            </p:audio>
            <p:audio>
              <p:cMediaNode vol="80000">
                <p:cTn id="25"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GB" sz="4000" dirty="0">
                <a:solidFill>
                  <a:srgbClr val="F434D9"/>
                </a:solidFill>
                <a:latin typeface="Ink Free" panose="03080402000500000000" pitchFamily="66" charset="0"/>
                <a:cs typeface="Times New Roman" panose="02020603050405020304" pitchFamily="18" charset="0"/>
              </a:rPr>
              <a:t>Thank you for Listening </a:t>
            </a:r>
          </a:p>
          <a:p>
            <a:pPr marL="0" indent="0" algn="ctr">
              <a:buNone/>
            </a:pPr>
            <a:endParaRPr lang="en-GB" sz="4000" dirty="0">
              <a:solidFill>
                <a:srgbClr val="F434D9"/>
              </a:solidFill>
              <a:latin typeface="Ink Free" panose="03080402000500000000" pitchFamily="66" charset="0"/>
              <a:cs typeface="Times New Roman" panose="02020603050405020304" pitchFamily="18" charset="0"/>
            </a:endParaRPr>
          </a:p>
          <a:p>
            <a:pPr marL="0" indent="0" algn="ctr">
              <a:buNone/>
            </a:pPr>
            <a:r>
              <a:rPr lang="en-GB" sz="4000" dirty="0">
                <a:solidFill>
                  <a:srgbClr val="F434D9"/>
                </a:solidFill>
                <a:latin typeface="Ink Free" panose="03080402000500000000" pitchFamily="66" charset="0"/>
                <a:cs typeface="Times New Roman" panose="02020603050405020304" pitchFamily="18" charset="0"/>
              </a:rPr>
              <a:t>and </a:t>
            </a:r>
          </a:p>
          <a:p>
            <a:pPr marL="0" indent="0" algn="ctr">
              <a:buNone/>
            </a:pPr>
            <a:endParaRPr lang="en-GB" sz="4000" dirty="0">
              <a:solidFill>
                <a:srgbClr val="F434D9"/>
              </a:solidFill>
              <a:latin typeface="Ink Free" panose="03080402000500000000" pitchFamily="66" charset="0"/>
              <a:cs typeface="Times New Roman" panose="02020603050405020304" pitchFamily="18" charset="0"/>
            </a:endParaRPr>
          </a:p>
          <a:p>
            <a:pPr marL="0" indent="0" algn="ctr">
              <a:buNone/>
            </a:pPr>
            <a:r>
              <a:rPr lang="en-GB" sz="4000" dirty="0">
                <a:solidFill>
                  <a:srgbClr val="F434D9"/>
                </a:solidFill>
                <a:latin typeface="Ink Free" panose="03080402000500000000" pitchFamily="66" charset="0"/>
                <a:cs typeface="Times New Roman" panose="02020603050405020304" pitchFamily="18" charset="0"/>
              </a:rPr>
              <a:t>Good Luck with your studies </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0170" y="2487124"/>
            <a:ext cx="2268414" cy="1743075"/>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729024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0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1494692"/>
            <a:ext cx="6858000" cy="3587262"/>
          </a:xfrm>
        </p:spPr>
        <p:txBody>
          <a:bodyPr>
            <a:normAutofit fontScale="92500" lnSpcReduction="10000"/>
          </a:bodyPr>
          <a:lstStyle/>
          <a:p>
            <a:pPr algn="l" fontAlgn="base"/>
            <a:endParaRPr lang="en-GB" i="1" dirty="0"/>
          </a:p>
          <a:p>
            <a:pPr algn="l" fontAlgn="base"/>
            <a:r>
              <a:rPr lang="en-GB" sz="2200" b="1" dirty="0">
                <a:latin typeface="Ink Free" panose="03080402000500000000" pitchFamily="66" charset="0"/>
                <a:cs typeface="Times New Roman" panose="02020603050405020304" pitchFamily="18" charset="0"/>
              </a:rPr>
              <a:t>Student Funding Team;</a:t>
            </a:r>
          </a:p>
          <a:p>
            <a:pPr algn="l" fontAlgn="base"/>
            <a:endParaRPr lang="en-GB" sz="2200" b="1" dirty="0">
              <a:latin typeface="Ink Free" panose="03080402000500000000" pitchFamily="66" charset="0"/>
              <a:cs typeface="Times New Roman" panose="02020603050405020304" pitchFamily="18" charset="0"/>
            </a:endParaRPr>
          </a:p>
          <a:p>
            <a:pPr algn="l" fontAlgn="base"/>
            <a:r>
              <a:rPr lang="en-GB" sz="2200" dirty="0">
                <a:latin typeface="Ink Free" panose="03080402000500000000" pitchFamily="66" charset="0"/>
                <a:cs typeface="Times New Roman" panose="02020603050405020304" pitchFamily="18" charset="0"/>
              </a:rPr>
              <a:t>Donna-Marie French (Student Funding Manager)</a:t>
            </a:r>
          </a:p>
          <a:p>
            <a:pPr algn="l" fontAlgn="base"/>
            <a:endParaRPr lang="en-GB" sz="2200" dirty="0">
              <a:latin typeface="Ink Free" panose="03080402000500000000" pitchFamily="66" charset="0"/>
              <a:cs typeface="Times New Roman" panose="02020603050405020304" pitchFamily="18" charset="0"/>
            </a:endParaRPr>
          </a:p>
          <a:p>
            <a:pPr algn="l" fontAlgn="base"/>
            <a:r>
              <a:rPr lang="en-GB" sz="2200" dirty="0">
                <a:latin typeface="Ink Free" panose="03080402000500000000" pitchFamily="66" charset="0"/>
                <a:cs typeface="Times New Roman" panose="02020603050405020304" pitchFamily="18" charset="0"/>
              </a:rPr>
              <a:t>Gerard Martin (Student Funding Officer)</a:t>
            </a:r>
          </a:p>
          <a:p>
            <a:pPr algn="l" fontAlgn="base"/>
            <a:endParaRPr lang="en-GB" sz="2200" dirty="0">
              <a:latin typeface="Ink Free" panose="03080402000500000000" pitchFamily="66" charset="0"/>
              <a:cs typeface="Times New Roman" panose="02020603050405020304" pitchFamily="18" charset="0"/>
            </a:endParaRPr>
          </a:p>
          <a:p>
            <a:pPr algn="l" fontAlgn="base"/>
            <a:r>
              <a:rPr lang="en-GB" sz="2200" dirty="0">
                <a:latin typeface="Ink Free" panose="03080402000500000000" pitchFamily="66" charset="0"/>
                <a:cs typeface="Times New Roman" panose="02020603050405020304" pitchFamily="18" charset="0"/>
              </a:rPr>
              <a:t>Jane Holmes (Student Funding Officer) </a:t>
            </a:r>
          </a:p>
          <a:p>
            <a:pPr algn="l" fontAlgn="base"/>
            <a:endParaRPr lang="en-GB" sz="2200" dirty="0">
              <a:latin typeface="Ink Free" panose="03080402000500000000" pitchFamily="66" charset="0"/>
              <a:cs typeface="Times New Roman" panose="02020603050405020304" pitchFamily="18" charset="0"/>
            </a:endParaRPr>
          </a:p>
          <a:p>
            <a:pPr algn="l" fontAlgn="base"/>
            <a:r>
              <a:rPr lang="en-GB" sz="2200" dirty="0">
                <a:latin typeface="Ink Free" panose="03080402000500000000" pitchFamily="66" charset="0"/>
                <a:cs typeface="Times New Roman" panose="02020603050405020304" pitchFamily="18" charset="0"/>
              </a:rPr>
              <a:t>Sam McElhinney(Student Funding Administrator)</a:t>
            </a:r>
          </a:p>
        </p:txBody>
      </p:sp>
      <p:sp>
        <p:nvSpPr>
          <p:cNvPr id="4" name="Rounded Rectangle 3"/>
          <p:cNvSpPr>
            <a:spLocks noChangeArrowheads="1"/>
          </p:cNvSpPr>
          <p:nvPr/>
        </p:nvSpPr>
        <p:spPr bwMode="auto">
          <a:xfrm>
            <a:off x="579938" y="447730"/>
            <a:ext cx="7545620" cy="783193"/>
          </a:xfrm>
          <a:prstGeom prst="roundRect">
            <a:avLst/>
          </a:prstGeom>
          <a:solidFill>
            <a:srgbClr val="F434D9"/>
          </a:solidFill>
          <a:ln w="15875" cap="flat" cmpd="sng" algn="ctr">
            <a:noFill/>
            <a:prstDash val="solid"/>
          </a:ln>
          <a:effectLst>
            <a:glow rad="228600">
              <a:srgbClr val="274FA4">
                <a:satMod val="175000"/>
                <a:alpha val="40000"/>
              </a:srgbClr>
            </a:glow>
          </a:effec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marL="0" marR="0" lvl="0" indent="0" algn="ctr" defTabSz="457200" eaLnBrk="1" fontAlgn="base" latinLnBrk="0" hangingPunct="1">
              <a:lnSpc>
                <a:spcPct val="100000"/>
              </a:lnSpc>
              <a:spcBef>
                <a:spcPct val="0"/>
              </a:spcBef>
              <a:spcAft>
                <a:spcPct val="0"/>
              </a:spcAft>
              <a:buClrTx/>
              <a:buSzTx/>
              <a:buFont typeface="Wingdings 3" panose="05040102010807070707" pitchFamily="18" charset="2"/>
              <a:buNone/>
              <a:tabLst/>
              <a:defRPr/>
            </a:pPr>
            <a:r>
              <a:rPr kumimoji="0" lang="en-GB" altLang="en-US" sz="4000" b="1" i="0" u="none" strike="noStrike" kern="0" cap="none" spc="0" normalizeH="0" baseline="0" noProof="0" dirty="0">
                <a:ln>
                  <a:noFill/>
                </a:ln>
                <a:solidFill>
                  <a:prstClr val="white"/>
                </a:solidFill>
                <a:effectLst/>
                <a:uLnTx/>
                <a:uFillTx/>
                <a:latin typeface="Ink Free" panose="03080402000500000000" pitchFamily="66" charset="0"/>
                <a:ea typeface="+mn-ea"/>
                <a:cs typeface="+mn-cs"/>
              </a:rPr>
              <a:t>Who</a:t>
            </a:r>
            <a:r>
              <a:rPr kumimoji="0" lang="en-GB" altLang="en-US" sz="4000" b="1" i="0" u="none" strike="noStrike" kern="0" cap="none" spc="0" normalizeH="0" noProof="0" dirty="0">
                <a:ln>
                  <a:noFill/>
                </a:ln>
                <a:solidFill>
                  <a:prstClr val="white"/>
                </a:solidFill>
                <a:effectLst/>
                <a:uLnTx/>
                <a:uFillTx/>
                <a:latin typeface="Ink Free" panose="03080402000500000000" pitchFamily="66" charset="0"/>
                <a:ea typeface="+mn-ea"/>
                <a:cs typeface="+mn-cs"/>
              </a:rPr>
              <a:t> we are</a:t>
            </a:r>
            <a:endParaRPr kumimoji="0" lang="en-GB" altLang="en-US" sz="4000" b="1" i="0" u="none" strike="noStrike" kern="0" cap="none" spc="0" normalizeH="0" baseline="0" noProof="0" dirty="0">
              <a:ln>
                <a:noFill/>
              </a:ln>
              <a:solidFill>
                <a:prstClr val="white"/>
              </a:solidFill>
              <a:effectLst/>
              <a:uLnTx/>
              <a:uFillTx/>
              <a:latin typeface="Ink Free" panose="03080402000500000000" pitchFamily="66" charset="0"/>
              <a:ea typeface="+mn-ea"/>
              <a:cs typeface="+mn-cs"/>
            </a:endParaRPr>
          </a:p>
        </p:txBody>
      </p:sp>
      <p:pic>
        <p:nvPicPr>
          <p:cNvPr id="8" name="Audio 7">
            <a:hlinkClick r:id="" action="ppaction://media"/>
            <a:extLst>
              <a:ext uri="{FF2B5EF4-FFF2-40B4-BE49-F238E27FC236}">
                <a16:creationId xmlns:a16="http://schemas.microsoft.com/office/drawing/2014/main" id="{026AB51D-4FC7-3A32-7C59-31FE0E0B6E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98180882"/>
      </p:ext>
    </p:extLst>
  </p:cSld>
  <p:clrMapOvr>
    <a:masterClrMapping/>
  </p:clrMapOvr>
  <mc:AlternateContent xmlns:mc="http://schemas.openxmlformats.org/markup-compatibility/2006">
    <mc:Choice xmlns:p14="http://schemas.microsoft.com/office/powerpoint/2010/main" Requires="p14">
      <p:transition spd="slow" p14:dur="2000" advTm="12505"/>
    </mc:Choice>
    <mc:Fallback>
      <p:transition spd="slow" advTm="12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386863"/>
            <a:ext cx="6858000" cy="984738"/>
          </a:xfrm>
        </p:spPr>
        <p:txBody>
          <a:bodyPr>
            <a:normAutofit/>
          </a:bodyPr>
          <a:lstStyle/>
          <a:p>
            <a:r>
              <a:rPr lang="en-GB" sz="3300" b="1" dirty="0">
                <a:latin typeface="Times New Roman" panose="02020603050405020304" pitchFamily="18" charset="0"/>
                <a:cs typeface="Times New Roman" panose="02020603050405020304" pitchFamily="18" charset="0"/>
              </a:rPr>
              <a:t>We help with Funding;</a:t>
            </a:r>
          </a:p>
        </p:txBody>
      </p:sp>
      <p:sp>
        <p:nvSpPr>
          <p:cNvPr id="3" name="Subtitle 2"/>
          <p:cNvSpPr>
            <a:spLocks noGrp="1"/>
          </p:cNvSpPr>
          <p:nvPr>
            <p:ph type="subTitle" idx="1"/>
          </p:nvPr>
        </p:nvSpPr>
        <p:spPr>
          <a:xfrm>
            <a:off x="509954" y="1565031"/>
            <a:ext cx="7348903" cy="3692769"/>
          </a:xfrm>
        </p:spPr>
        <p:txBody>
          <a:bodyPr>
            <a:noAutofit/>
          </a:bodyPr>
          <a:lstStyle/>
          <a:p>
            <a:pPr marL="285750" indent="-285750" algn="l">
              <a:buFont typeface="Arial" panose="020B0604020202020204" pitchFamily="34" charset="0"/>
              <a:buChar char="•"/>
            </a:pPr>
            <a:endParaRPr lang="en-GB" sz="2200" dirty="0">
              <a:latin typeface="Ink Free" panose="03080402000500000000" pitchFamily="66" charset="0"/>
              <a:cs typeface="Times New Roman" panose="02020603050405020304" pitchFamily="18" charset="0"/>
            </a:endParaRPr>
          </a:p>
          <a:p>
            <a:pPr marL="285750" indent="-285750" algn="l">
              <a:buFont typeface="Arial" panose="020B0604020202020204" pitchFamily="34" charset="0"/>
              <a:buChar char="•"/>
            </a:pPr>
            <a:r>
              <a:rPr lang="en-GB" sz="2200" dirty="0">
                <a:latin typeface="Ink Free" panose="03080402000500000000" pitchFamily="66" charset="0"/>
                <a:cs typeface="Times New Roman" panose="02020603050405020304" pitchFamily="18" charset="0"/>
              </a:rPr>
              <a:t>Provide one-to-one advice</a:t>
            </a:r>
          </a:p>
          <a:p>
            <a:pPr marL="285750" indent="-285750" algn="l">
              <a:buFont typeface="Arial" panose="020B0604020202020204" pitchFamily="34" charset="0"/>
              <a:buChar char="•"/>
            </a:pPr>
            <a:endParaRPr lang="en-GB" sz="2200" dirty="0">
              <a:latin typeface="Ink Free" panose="03080402000500000000" pitchFamily="66" charset="0"/>
              <a:cs typeface="Times New Roman" panose="02020603050405020304" pitchFamily="18" charset="0"/>
            </a:endParaRPr>
          </a:p>
          <a:p>
            <a:pPr marL="285750" indent="-285750" algn="l">
              <a:buFont typeface="Arial" panose="020B0604020202020204" pitchFamily="34" charset="0"/>
              <a:buChar char="•"/>
            </a:pPr>
            <a:r>
              <a:rPr lang="en-GB" sz="2200" dirty="0">
                <a:latin typeface="Ink Free" panose="03080402000500000000" pitchFamily="66" charset="0"/>
                <a:cs typeface="Times New Roman" panose="02020603050405020304" pitchFamily="18" charset="0"/>
              </a:rPr>
              <a:t>Help with applications for funding(Further &amp; Higher Education)</a:t>
            </a:r>
          </a:p>
          <a:p>
            <a:pPr marL="285750" indent="-285750" algn="l">
              <a:buFont typeface="Arial" panose="020B0604020202020204" pitchFamily="34" charset="0"/>
              <a:buChar char="•"/>
            </a:pPr>
            <a:endParaRPr lang="en-GB" sz="2200" dirty="0">
              <a:latin typeface="Ink Free" panose="03080402000500000000" pitchFamily="66" charset="0"/>
              <a:cs typeface="Times New Roman" panose="02020603050405020304" pitchFamily="18" charset="0"/>
            </a:endParaRPr>
          </a:p>
          <a:p>
            <a:pPr marL="285750" indent="-285750" algn="l">
              <a:buFont typeface="Arial" panose="020B0604020202020204" pitchFamily="34" charset="0"/>
              <a:buChar char="•"/>
            </a:pPr>
            <a:r>
              <a:rPr lang="en-GB" sz="2200" dirty="0">
                <a:latin typeface="Ink Free" panose="03080402000500000000" pitchFamily="66" charset="0"/>
                <a:cs typeface="Times New Roman" panose="02020603050405020304" pitchFamily="18" charset="0"/>
              </a:rPr>
              <a:t>Administer College internal funds such as Learner Support Fund, Care to Learn, Higher Education Bursary, Family Action &amp; Belfast Met Laptop Scheme</a:t>
            </a:r>
            <a:endParaRPr lang="en-GB" sz="2000" dirty="0"/>
          </a:p>
        </p:txBody>
      </p:sp>
      <p:sp>
        <p:nvSpPr>
          <p:cNvPr id="5" name="Rounded Rectangle 4"/>
          <p:cNvSpPr>
            <a:spLocks noChangeArrowheads="1"/>
          </p:cNvSpPr>
          <p:nvPr/>
        </p:nvSpPr>
        <p:spPr bwMode="auto">
          <a:xfrm>
            <a:off x="313237" y="781838"/>
            <a:ext cx="7545620" cy="783193"/>
          </a:xfrm>
          <a:prstGeom prst="roundRect">
            <a:avLst/>
          </a:prstGeom>
          <a:solidFill>
            <a:srgbClr val="F434D9"/>
          </a:solidFill>
          <a:ln w="15875" cap="flat" cmpd="sng" algn="ctr">
            <a:noFill/>
            <a:prstDash val="solid"/>
          </a:ln>
          <a:effectLst>
            <a:glow rad="228600">
              <a:srgbClr val="274FA4">
                <a:satMod val="175000"/>
                <a:alpha val="40000"/>
              </a:srgbClr>
            </a:glow>
          </a:effec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marL="0" marR="0" lvl="0" indent="0" algn="ctr" defTabSz="457200" eaLnBrk="1" fontAlgn="base" latinLnBrk="0" hangingPunct="1">
              <a:lnSpc>
                <a:spcPct val="100000"/>
              </a:lnSpc>
              <a:spcBef>
                <a:spcPct val="0"/>
              </a:spcBef>
              <a:spcAft>
                <a:spcPct val="0"/>
              </a:spcAft>
              <a:buClrTx/>
              <a:buSzTx/>
              <a:buFont typeface="Wingdings 3" panose="05040102010807070707" pitchFamily="18" charset="2"/>
              <a:buNone/>
              <a:tabLst/>
              <a:defRPr/>
            </a:pPr>
            <a:r>
              <a:rPr kumimoji="0" lang="en-GB" altLang="en-US" sz="4000" b="1" i="0" u="none" strike="noStrike" kern="0" cap="none" spc="0" normalizeH="0" baseline="0" noProof="0" dirty="0">
                <a:ln>
                  <a:noFill/>
                </a:ln>
                <a:solidFill>
                  <a:prstClr val="white"/>
                </a:solidFill>
                <a:effectLst/>
                <a:uLnTx/>
                <a:uFillTx/>
                <a:latin typeface="Ink Free" panose="03080402000500000000" pitchFamily="66" charset="0"/>
                <a:ea typeface="+mn-ea"/>
                <a:cs typeface="+mn-cs"/>
              </a:rPr>
              <a:t>What</a:t>
            </a:r>
            <a:r>
              <a:rPr kumimoji="0" lang="en-GB" altLang="en-US" sz="4000" b="1" i="0" u="none" strike="noStrike" kern="0" cap="none" spc="0" normalizeH="0" noProof="0" dirty="0">
                <a:ln>
                  <a:noFill/>
                </a:ln>
                <a:solidFill>
                  <a:prstClr val="white"/>
                </a:solidFill>
                <a:effectLst/>
                <a:uLnTx/>
                <a:uFillTx/>
                <a:latin typeface="Ink Free" panose="03080402000500000000" pitchFamily="66" charset="0"/>
                <a:ea typeface="+mn-ea"/>
                <a:cs typeface="+mn-cs"/>
              </a:rPr>
              <a:t> we do?</a:t>
            </a:r>
            <a:endParaRPr kumimoji="0" lang="en-GB" altLang="en-US" sz="4000" b="1" i="0" u="none" strike="noStrike" kern="0" cap="none" spc="0" normalizeH="0" baseline="0" noProof="0" dirty="0">
              <a:ln>
                <a:noFill/>
              </a:ln>
              <a:solidFill>
                <a:prstClr val="white"/>
              </a:solidFill>
              <a:effectLst/>
              <a:uLnTx/>
              <a:uFillTx/>
              <a:latin typeface="Ink Free" panose="03080402000500000000" pitchFamily="66" charset="0"/>
              <a:ea typeface="+mn-ea"/>
              <a:cs typeface="+mn-cs"/>
            </a:endParaRPr>
          </a:p>
        </p:txBody>
      </p:sp>
      <p:pic>
        <p:nvPicPr>
          <p:cNvPr id="4" name="Recorded Sound">
            <a:hlinkClick r:id="" action="ppaction://media"/>
            <a:extLst>
              <a:ext uri="{FF2B5EF4-FFF2-40B4-BE49-F238E27FC236}">
                <a16:creationId xmlns:a16="http://schemas.microsoft.com/office/drawing/2014/main" id="{79C241ED-75C4-417A-8524-CBBF2C923D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01467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b="1" dirty="0">
                <a:latin typeface="Times New Roman" panose="02020603050405020304" pitchFamily="18" charset="0"/>
                <a:cs typeface="Times New Roman" panose="02020603050405020304" pitchFamily="18" charset="0"/>
              </a:rPr>
              <a:t>Funds we can advise on</a:t>
            </a:r>
          </a:p>
        </p:txBody>
      </p:sp>
      <p:sp>
        <p:nvSpPr>
          <p:cNvPr id="3" name="Content Placeholder 2"/>
          <p:cNvSpPr>
            <a:spLocks noGrp="1"/>
          </p:cNvSpPr>
          <p:nvPr>
            <p:ph idx="1"/>
          </p:nvPr>
        </p:nvSpPr>
        <p:spPr/>
        <p:txBody>
          <a:bodyPr>
            <a:normAutofit/>
          </a:bodyPr>
          <a:lstStyle/>
          <a:p>
            <a:pPr marL="0" indent="0">
              <a:buNone/>
            </a:pPr>
            <a:endParaRPr lang="en-GB" sz="2200" dirty="0">
              <a:effectLst/>
              <a:latin typeface="Ink Free" panose="03080402000500000000" pitchFamily="66" charset="0"/>
              <a:ea typeface="Calibri" panose="020F0502020204030204" pitchFamily="34" charset="0"/>
              <a:cs typeface="Times New Roman" panose="02020603050405020304" pitchFamily="18" charset="0"/>
            </a:endParaRPr>
          </a:p>
          <a:p>
            <a:r>
              <a:rPr lang="en-GB" sz="2200" dirty="0">
                <a:effectLst/>
                <a:latin typeface="Ink Free" panose="03080402000500000000" pitchFamily="66" charset="0"/>
                <a:ea typeface="Calibri" panose="020F0502020204030204" pitchFamily="34" charset="0"/>
                <a:cs typeface="Times New Roman" panose="02020603050405020304" pitchFamily="18" charset="0"/>
              </a:rPr>
              <a:t>Full Time Higher Education Loans &amp; Grants</a:t>
            </a:r>
          </a:p>
          <a:p>
            <a:r>
              <a:rPr lang="en-GB" sz="2200" dirty="0">
                <a:effectLst/>
                <a:latin typeface="Ink Free" panose="03080402000500000000" pitchFamily="66" charset="0"/>
                <a:ea typeface="Calibri" panose="020F0502020204030204" pitchFamily="34" charset="0"/>
                <a:cs typeface="Times New Roman" panose="02020603050405020304" pitchFamily="18" charset="0"/>
              </a:rPr>
              <a:t>Part Time Higher Education Loans &amp; Grants</a:t>
            </a:r>
          </a:p>
          <a:p>
            <a:r>
              <a:rPr lang="en-GB" sz="2200" dirty="0">
                <a:effectLst/>
                <a:latin typeface="Ink Free" panose="03080402000500000000" pitchFamily="66" charset="0"/>
                <a:ea typeface="Calibri" panose="020F0502020204030204" pitchFamily="34" charset="0"/>
                <a:cs typeface="Times New Roman" panose="02020603050405020304" pitchFamily="18" charset="0"/>
              </a:rPr>
              <a:t>Full Time Further Education Grant </a:t>
            </a:r>
          </a:p>
          <a:p>
            <a:r>
              <a:rPr lang="en-GB" sz="2200" dirty="0">
                <a:effectLst/>
                <a:latin typeface="Ink Free" panose="03080402000500000000" pitchFamily="66" charset="0"/>
                <a:ea typeface="Calibri" panose="020F0502020204030204" pitchFamily="34" charset="0"/>
                <a:cs typeface="Times New Roman" panose="02020603050405020304" pitchFamily="18" charset="0"/>
              </a:rPr>
              <a:t>Part Time Further Education Grant </a:t>
            </a:r>
          </a:p>
          <a:p>
            <a:r>
              <a:rPr lang="en-GB" sz="2200" dirty="0">
                <a:effectLst/>
                <a:latin typeface="Ink Free" panose="03080402000500000000" pitchFamily="66" charset="0"/>
                <a:ea typeface="Calibri" panose="020F0502020204030204" pitchFamily="34" charset="0"/>
                <a:cs typeface="Times New Roman" panose="02020603050405020304" pitchFamily="18" charset="0"/>
              </a:rPr>
              <a:t>Educational Maintenance Allowance</a:t>
            </a:r>
          </a:p>
          <a:p>
            <a:r>
              <a:rPr lang="en-GB" sz="2200" dirty="0">
                <a:effectLst/>
                <a:latin typeface="Ink Free" panose="03080402000500000000" pitchFamily="66" charset="0"/>
                <a:ea typeface="Calibri" panose="020F0502020204030204" pitchFamily="34" charset="0"/>
                <a:cs typeface="Times New Roman" panose="02020603050405020304" pitchFamily="18" charset="0"/>
              </a:rPr>
              <a:t>Travel Pass</a:t>
            </a:r>
          </a:p>
          <a:p>
            <a:r>
              <a:rPr lang="en-GB" sz="2200" dirty="0">
                <a:latin typeface="Ink Free" panose="03080402000500000000" pitchFamily="66" charset="0"/>
                <a:ea typeface="Calibri" panose="020F0502020204030204" pitchFamily="34" charset="0"/>
                <a:cs typeface="Times New Roman" panose="02020603050405020304" pitchFamily="18" charset="0"/>
              </a:rPr>
              <a:t>Prince’s Trust Development Award</a:t>
            </a:r>
          </a:p>
          <a:p>
            <a:r>
              <a:rPr lang="en-GB" sz="2200" dirty="0">
                <a:effectLst/>
                <a:latin typeface="Ink Free" panose="03080402000500000000" pitchFamily="66" charset="0"/>
                <a:ea typeface="Calibri" panose="020F0502020204030204" pitchFamily="34" charset="0"/>
                <a:cs typeface="Times New Roman" panose="02020603050405020304" pitchFamily="18" charset="0"/>
              </a:rPr>
              <a:t>Free School Meals </a:t>
            </a:r>
          </a:p>
          <a:p>
            <a:pPr marL="0" indent="0">
              <a:buNone/>
            </a:pPr>
            <a:endParaRPr lang="en-GB" sz="2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sz="2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sz="2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sz="2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Rounded Rectangle 3"/>
          <p:cNvSpPr>
            <a:spLocks noChangeArrowheads="1"/>
          </p:cNvSpPr>
          <p:nvPr/>
        </p:nvSpPr>
        <p:spPr bwMode="auto">
          <a:xfrm>
            <a:off x="313237" y="781838"/>
            <a:ext cx="7545620" cy="783193"/>
          </a:xfrm>
          <a:prstGeom prst="roundRect">
            <a:avLst/>
          </a:prstGeom>
          <a:solidFill>
            <a:srgbClr val="F434D9"/>
          </a:solidFill>
          <a:ln w="15875" cap="flat" cmpd="sng" algn="ctr">
            <a:noFill/>
            <a:prstDash val="solid"/>
          </a:ln>
          <a:effectLst>
            <a:glow rad="228600">
              <a:srgbClr val="274FA4">
                <a:satMod val="175000"/>
                <a:alpha val="40000"/>
              </a:srgbClr>
            </a:glow>
          </a:effec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marL="0" marR="0" lvl="0" indent="0" algn="ctr" defTabSz="457200" eaLnBrk="1" fontAlgn="base" latinLnBrk="0" hangingPunct="1">
              <a:lnSpc>
                <a:spcPct val="100000"/>
              </a:lnSpc>
              <a:spcBef>
                <a:spcPct val="0"/>
              </a:spcBef>
              <a:spcAft>
                <a:spcPct val="0"/>
              </a:spcAft>
              <a:buClrTx/>
              <a:buSzTx/>
              <a:buFont typeface="Wingdings 3" panose="05040102010807070707" pitchFamily="18" charset="2"/>
              <a:buNone/>
              <a:tabLst/>
              <a:defRPr/>
            </a:pPr>
            <a:r>
              <a:rPr kumimoji="0" lang="en-GB" altLang="en-US" sz="4000" b="1" i="0" u="none" strike="noStrike" kern="0" cap="none" spc="0" normalizeH="0" baseline="0" noProof="0" dirty="0">
                <a:ln>
                  <a:noFill/>
                </a:ln>
                <a:solidFill>
                  <a:prstClr val="white"/>
                </a:solidFill>
                <a:effectLst/>
                <a:uLnTx/>
                <a:uFillTx/>
                <a:latin typeface="Ink Free" panose="03080402000500000000" pitchFamily="66" charset="0"/>
                <a:ea typeface="+mn-ea"/>
                <a:cs typeface="+mn-cs"/>
              </a:rPr>
              <a:t>Fund</a:t>
            </a:r>
            <a:r>
              <a:rPr lang="en-GB" altLang="en-US" sz="4000" b="1" kern="0" dirty="0">
                <a:solidFill>
                  <a:prstClr val="white"/>
                </a:solidFill>
                <a:latin typeface="Ink Free" panose="03080402000500000000" pitchFamily="66" charset="0"/>
              </a:rPr>
              <a:t>s we can advise on</a:t>
            </a:r>
            <a:endParaRPr kumimoji="0" lang="en-GB" altLang="en-US" sz="4000" b="1" i="0" u="none" strike="noStrike" kern="0" cap="none" spc="0" normalizeH="0" baseline="0" noProof="0" dirty="0">
              <a:ln>
                <a:noFill/>
              </a:ln>
              <a:solidFill>
                <a:prstClr val="white"/>
              </a:solidFill>
              <a:effectLst/>
              <a:uLnTx/>
              <a:uFillTx/>
              <a:latin typeface="Ink Free" panose="03080402000500000000" pitchFamily="66" charset="0"/>
              <a:ea typeface="+mn-ea"/>
              <a:cs typeface="+mn-cs"/>
            </a:endParaRP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524291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88"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endParaRPr lang="en-GB"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r>
              <a:rPr lang="en-GB" sz="2200" dirty="0">
                <a:latin typeface="Ink Free" panose="03080402000500000000" pitchFamily="66" charset="0"/>
                <a:cs typeface="Times New Roman" panose="02020603050405020304" pitchFamily="18" charset="0"/>
              </a:rPr>
              <a:t>Learner Support Fund </a:t>
            </a:r>
          </a:p>
          <a:p>
            <a:r>
              <a:rPr lang="en-GB" sz="2200" dirty="0">
                <a:latin typeface="Ink Free" panose="03080402000500000000" pitchFamily="66" charset="0"/>
                <a:cs typeface="Times New Roman" panose="02020603050405020304" pitchFamily="18" charset="0"/>
              </a:rPr>
              <a:t>Learner Support Fund Childcare </a:t>
            </a:r>
          </a:p>
          <a:p>
            <a:r>
              <a:rPr lang="en-GB" sz="2200" dirty="0">
                <a:latin typeface="Ink Free" panose="03080402000500000000" pitchFamily="66" charset="0"/>
                <a:cs typeface="Times New Roman" panose="02020603050405020304" pitchFamily="18" charset="0"/>
              </a:rPr>
              <a:t>Care to Learn Scheme</a:t>
            </a:r>
          </a:p>
          <a:p>
            <a:r>
              <a:rPr lang="en-GB" sz="2200" dirty="0">
                <a:latin typeface="Ink Free" panose="03080402000500000000" pitchFamily="66" charset="0"/>
                <a:cs typeface="Times New Roman" panose="02020603050405020304" pitchFamily="18" charset="0"/>
              </a:rPr>
              <a:t>Higher Education Bursary</a:t>
            </a:r>
          </a:p>
          <a:p>
            <a:r>
              <a:rPr lang="en-GB" sz="2200" dirty="0">
                <a:latin typeface="Ink Free" panose="03080402000500000000" pitchFamily="66" charset="0"/>
                <a:cs typeface="Times New Roman" panose="02020603050405020304" pitchFamily="18" charset="0"/>
              </a:rPr>
              <a:t>Family Action Fund</a:t>
            </a:r>
          </a:p>
          <a:p>
            <a:r>
              <a:rPr lang="en-GB" sz="2200" dirty="0">
                <a:latin typeface="Ink Free" panose="03080402000500000000" pitchFamily="66" charset="0"/>
                <a:cs typeface="Times New Roman" panose="02020603050405020304" pitchFamily="18" charset="0"/>
              </a:rPr>
              <a:t>Belfast Met Laptop Scheme</a:t>
            </a:r>
          </a:p>
        </p:txBody>
      </p:sp>
      <p:sp>
        <p:nvSpPr>
          <p:cNvPr id="4" name="Rounded Rectangle 3"/>
          <p:cNvSpPr>
            <a:spLocks noChangeArrowheads="1"/>
          </p:cNvSpPr>
          <p:nvPr/>
        </p:nvSpPr>
        <p:spPr bwMode="auto">
          <a:xfrm>
            <a:off x="628650" y="636310"/>
            <a:ext cx="7545620" cy="783193"/>
          </a:xfrm>
          <a:prstGeom prst="roundRect">
            <a:avLst/>
          </a:prstGeom>
          <a:solidFill>
            <a:srgbClr val="F434D9"/>
          </a:solidFill>
          <a:ln w="15875" cap="flat" cmpd="sng" algn="ctr">
            <a:noFill/>
            <a:prstDash val="solid"/>
          </a:ln>
          <a:effectLst>
            <a:glow rad="228600">
              <a:srgbClr val="274FA4">
                <a:satMod val="175000"/>
                <a:alpha val="40000"/>
              </a:srgbClr>
            </a:glow>
          </a:effec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marL="0" marR="0" lvl="0" indent="0" algn="ctr" defTabSz="457200" eaLnBrk="1" fontAlgn="base" latinLnBrk="0" hangingPunct="1">
              <a:lnSpc>
                <a:spcPct val="100000"/>
              </a:lnSpc>
              <a:spcBef>
                <a:spcPct val="0"/>
              </a:spcBef>
              <a:spcAft>
                <a:spcPct val="0"/>
              </a:spcAft>
              <a:buClrTx/>
              <a:buSzTx/>
              <a:buFont typeface="Wingdings 3" panose="05040102010807070707" pitchFamily="18" charset="2"/>
              <a:buNone/>
              <a:tabLst/>
              <a:defRPr/>
            </a:pPr>
            <a:r>
              <a:rPr kumimoji="0" lang="en-GB" altLang="en-US" sz="4000" b="1" i="0" u="none" strike="noStrike" kern="0" cap="none" spc="0" normalizeH="0" baseline="0" noProof="0" dirty="0">
                <a:ln>
                  <a:noFill/>
                </a:ln>
                <a:solidFill>
                  <a:prstClr val="white"/>
                </a:solidFill>
                <a:effectLst/>
                <a:uLnTx/>
                <a:uFillTx/>
                <a:latin typeface="Ink Free" panose="03080402000500000000" pitchFamily="66" charset="0"/>
                <a:ea typeface="+mn-ea"/>
                <a:cs typeface="+mn-cs"/>
              </a:rPr>
              <a:t>Fund</a:t>
            </a:r>
            <a:r>
              <a:rPr lang="en-GB" altLang="en-US" sz="4000" b="1" kern="0" dirty="0">
                <a:solidFill>
                  <a:prstClr val="white"/>
                </a:solidFill>
                <a:latin typeface="Ink Free" panose="03080402000500000000" pitchFamily="66" charset="0"/>
              </a:rPr>
              <a:t>s we administer</a:t>
            </a:r>
            <a:endParaRPr kumimoji="0" lang="en-GB" altLang="en-US" sz="4000" b="1" i="0" u="none" strike="noStrike" kern="0" cap="none" spc="0" normalizeH="0" baseline="0" noProof="0" dirty="0">
              <a:ln>
                <a:noFill/>
              </a:ln>
              <a:solidFill>
                <a:prstClr val="white"/>
              </a:solidFill>
              <a:effectLst/>
              <a:uLnTx/>
              <a:uFillTx/>
              <a:latin typeface="Ink Free" panose="03080402000500000000" pitchFamily="66" charset="0"/>
              <a:ea typeface="+mn-ea"/>
              <a:cs typeface="+mn-cs"/>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8769" y="3700462"/>
            <a:ext cx="2195501" cy="1743075"/>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8517999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2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endParaRPr lang="en-GB"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28650" y="2092569"/>
            <a:ext cx="7886700" cy="4084394"/>
          </a:xfrm>
        </p:spPr>
        <p:txBody>
          <a:bodyPr>
            <a:normAutofit/>
          </a:bodyPr>
          <a:lstStyle/>
          <a:p>
            <a:pPr marL="0" indent="0">
              <a:buNone/>
            </a:pPr>
            <a:r>
              <a:rPr lang="en-GB" dirty="0">
                <a:latin typeface="Times New Roman" panose="02020603050405020304" pitchFamily="18" charset="0"/>
                <a:cs typeface="Times New Roman" panose="02020603050405020304" pitchFamily="18" charset="0"/>
              </a:rPr>
              <a:t>    </a:t>
            </a:r>
            <a:r>
              <a:rPr lang="en-GB" sz="2800" b="1" i="1" dirty="0">
                <a:latin typeface="Ink Free" panose="03080402000500000000" pitchFamily="66" charset="0"/>
                <a:cs typeface="Times New Roman" panose="02020603050405020304" pitchFamily="18" charset="0"/>
              </a:rPr>
              <a:t>Age 16-17 on the 01</a:t>
            </a:r>
            <a:r>
              <a:rPr lang="en-GB" sz="2800" b="1" i="1" baseline="30000" dirty="0">
                <a:latin typeface="Ink Free" panose="03080402000500000000" pitchFamily="66" charset="0"/>
                <a:cs typeface="Times New Roman" panose="02020603050405020304" pitchFamily="18" charset="0"/>
              </a:rPr>
              <a:t>st</a:t>
            </a:r>
            <a:r>
              <a:rPr lang="en-GB" sz="2800" b="1" i="1" dirty="0">
                <a:latin typeface="Ink Free" panose="03080402000500000000" pitchFamily="66" charset="0"/>
                <a:cs typeface="Times New Roman" panose="02020603050405020304" pitchFamily="18" charset="0"/>
              </a:rPr>
              <a:t> July 2023;</a:t>
            </a:r>
          </a:p>
          <a:p>
            <a:pPr lvl="1"/>
            <a:r>
              <a:rPr lang="en-GB" sz="2100" dirty="0">
                <a:latin typeface="Ink Free" panose="03080402000500000000" pitchFamily="66" charset="0"/>
                <a:cs typeface="Times New Roman" panose="02020603050405020304" pitchFamily="18" charset="0"/>
              </a:rPr>
              <a:t>Free School Meals</a:t>
            </a:r>
          </a:p>
          <a:p>
            <a:pPr lvl="1"/>
            <a:r>
              <a:rPr lang="en-GB" sz="2100" dirty="0">
                <a:latin typeface="Ink Free" panose="03080402000500000000" pitchFamily="66" charset="0"/>
                <a:cs typeface="Times New Roman" panose="02020603050405020304" pitchFamily="18" charset="0"/>
              </a:rPr>
              <a:t>Travel Pass &amp; EMA </a:t>
            </a:r>
          </a:p>
          <a:p>
            <a:pPr lvl="1"/>
            <a:r>
              <a:rPr lang="en-GB" sz="2100" dirty="0">
                <a:latin typeface="Ink Free" panose="03080402000500000000" pitchFamily="66" charset="0"/>
                <a:cs typeface="Times New Roman" panose="02020603050405020304" pitchFamily="18" charset="0"/>
              </a:rPr>
              <a:t>Care to Learn Scheme </a:t>
            </a:r>
          </a:p>
          <a:p>
            <a:pPr marL="342900" lvl="1" indent="0">
              <a:buNone/>
            </a:pPr>
            <a:endParaRPr lang="en-GB" sz="2100" dirty="0">
              <a:latin typeface="Ink Free" panose="03080402000500000000" pitchFamily="66" charset="0"/>
              <a:cs typeface="Times New Roman" panose="02020603050405020304" pitchFamily="18" charset="0"/>
            </a:endParaRPr>
          </a:p>
          <a:p>
            <a:pPr marL="342900" lvl="1" indent="0">
              <a:buNone/>
            </a:pPr>
            <a:r>
              <a:rPr lang="en-GB" sz="2800" b="1" i="1" dirty="0">
                <a:latin typeface="Ink Free" panose="03080402000500000000" pitchFamily="66" charset="0"/>
                <a:cs typeface="Times New Roman" panose="02020603050405020304" pitchFamily="18" charset="0"/>
              </a:rPr>
              <a:t>Age 18 on the 01</a:t>
            </a:r>
            <a:r>
              <a:rPr lang="en-GB" sz="2800" b="1" i="1" baseline="30000" dirty="0">
                <a:latin typeface="Ink Free" panose="03080402000500000000" pitchFamily="66" charset="0"/>
                <a:cs typeface="Times New Roman" panose="02020603050405020304" pitchFamily="18" charset="0"/>
              </a:rPr>
              <a:t>st</a:t>
            </a:r>
            <a:r>
              <a:rPr lang="en-GB" sz="2800" b="1" i="1" dirty="0">
                <a:latin typeface="Ink Free" panose="03080402000500000000" pitchFamily="66" charset="0"/>
                <a:cs typeface="Times New Roman" panose="02020603050405020304" pitchFamily="18" charset="0"/>
              </a:rPr>
              <a:t> July 2023;</a:t>
            </a:r>
          </a:p>
          <a:p>
            <a:pPr lvl="1"/>
            <a:r>
              <a:rPr lang="en-GB" sz="2100" dirty="0">
                <a:latin typeface="Ink Free" panose="03080402000500000000" pitchFamily="66" charset="0"/>
                <a:cs typeface="Times New Roman" panose="02020603050405020304" pitchFamily="18" charset="0"/>
              </a:rPr>
              <a:t>Travel pass</a:t>
            </a:r>
          </a:p>
          <a:p>
            <a:pPr lvl="1"/>
            <a:r>
              <a:rPr lang="en-GB" sz="2100" dirty="0">
                <a:latin typeface="Ink Free" panose="03080402000500000000" pitchFamily="66" charset="0"/>
                <a:cs typeface="Times New Roman" panose="02020603050405020304" pitchFamily="18" charset="0"/>
              </a:rPr>
              <a:t>EMA</a:t>
            </a:r>
          </a:p>
          <a:p>
            <a:pPr lvl="1"/>
            <a:r>
              <a:rPr lang="en-GB" sz="2100" dirty="0">
                <a:latin typeface="Ink Free" panose="03080402000500000000" pitchFamily="66" charset="0"/>
                <a:cs typeface="Times New Roman" panose="02020603050405020304" pitchFamily="18" charset="0"/>
              </a:rPr>
              <a:t>Learner Support Fund(If no EMA &amp; Travel Pass)</a:t>
            </a:r>
          </a:p>
          <a:p>
            <a:pPr lvl="1"/>
            <a:r>
              <a:rPr lang="en-GB" sz="2100" dirty="0">
                <a:latin typeface="Ink Free" panose="03080402000500000000" pitchFamily="66" charset="0"/>
                <a:cs typeface="Times New Roman" panose="02020603050405020304" pitchFamily="18" charset="0"/>
              </a:rPr>
              <a:t>Care to Learn</a:t>
            </a:r>
          </a:p>
          <a:p>
            <a:pPr lvl="1"/>
            <a:endParaRPr lang="en-GB" dirty="0"/>
          </a:p>
        </p:txBody>
      </p:sp>
      <p:sp>
        <p:nvSpPr>
          <p:cNvPr id="4" name="Rounded Rectangle 3"/>
          <p:cNvSpPr>
            <a:spLocks noChangeArrowheads="1"/>
          </p:cNvSpPr>
          <p:nvPr/>
        </p:nvSpPr>
        <p:spPr bwMode="auto">
          <a:xfrm>
            <a:off x="140677" y="385277"/>
            <a:ext cx="8862646" cy="1464231"/>
          </a:xfrm>
          <a:prstGeom prst="roundRect">
            <a:avLst/>
          </a:prstGeom>
          <a:solidFill>
            <a:srgbClr val="F434D9"/>
          </a:solidFill>
          <a:ln w="15875" cap="flat" cmpd="sng" algn="ctr">
            <a:noFill/>
            <a:prstDash val="solid"/>
          </a:ln>
          <a:effectLst>
            <a:glow rad="228600">
              <a:srgbClr val="274FA4">
                <a:satMod val="175000"/>
                <a:alpha val="40000"/>
              </a:srgbClr>
            </a:glow>
          </a:effec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marL="0" marR="0" lvl="0" indent="0" algn="ctr" defTabSz="457200" eaLnBrk="1" fontAlgn="base" latinLnBrk="0" hangingPunct="1">
              <a:lnSpc>
                <a:spcPct val="100000"/>
              </a:lnSpc>
              <a:spcBef>
                <a:spcPct val="0"/>
              </a:spcBef>
              <a:spcAft>
                <a:spcPct val="0"/>
              </a:spcAft>
              <a:buClrTx/>
              <a:buSzTx/>
              <a:buFont typeface="Wingdings 3" panose="05040102010807070707" pitchFamily="18" charset="2"/>
              <a:buNone/>
              <a:tabLst/>
              <a:defRPr/>
            </a:pPr>
            <a:r>
              <a:rPr lang="en-GB" altLang="en-US" sz="4000" b="1" kern="0" dirty="0">
                <a:solidFill>
                  <a:prstClr val="white"/>
                </a:solidFill>
                <a:latin typeface="Ink Free" panose="03080402000500000000" pitchFamily="66" charset="0"/>
              </a:rPr>
              <a:t>Level 1-3 Further Education Full Time</a:t>
            </a:r>
          </a:p>
          <a:p>
            <a:pPr marL="0" marR="0" lvl="0" indent="0" algn="ctr" defTabSz="457200" eaLnBrk="1" fontAlgn="base" latinLnBrk="0" hangingPunct="1">
              <a:lnSpc>
                <a:spcPct val="100000"/>
              </a:lnSpc>
              <a:spcBef>
                <a:spcPct val="0"/>
              </a:spcBef>
              <a:spcAft>
                <a:spcPct val="0"/>
              </a:spcAft>
              <a:buClrTx/>
              <a:buSzTx/>
              <a:buFont typeface="Wingdings 3" panose="05040102010807070707" pitchFamily="18" charset="2"/>
              <a:buNone/>
              <a:tabLst/>
              <a:defRPr/>
            </a:pPr>
            <a:r>
              <a:rPr lang="en-GB" altLang="en-US" sz="4000" b="1" kern="0" dirty="0">
                <a:solidFill>
                  <a:prstClr val="white"/>
                </a:solidFill>
                <a:latin typeface="Ink Free" panose="03080402000500000000" pitchFamily="66" charset="0"/>
              </a:rPr>
              <a:t>(18 years of age or Under)</a:t>
            </a:r>
            <a:endParaRPr kumimoji="0" lang="en-GB" altLang="en-US" sz="4000" b="1" i="0" u="none" strike="noStrike" kern="0" cap="none" spc="0" normalizeH="0" baseline="0" noProof="0" dirty="0">
              <a:ln>
                <a:noFill/>
              </a:ln>
              <a:solidFill>
                <a:prstClr val="white"/>
              </a:solidFill>
              <a:effectLst/>
              <a:uLnTx/>
              <a:uFillTx/>
              <a:latin typeface="Ink Free" panose="03080402000500000000" pitchFamily="66" charset="0"/>
              <a:ea typeface="+mn-ea"/>
              <a:cs typeface="+mn-cs"/>
            </a:endParaRPr>
          </a:p>
        </p:txBody>
      </p:sp>
      <p:sp>
        <p:nvSpPr>
          <p:cNvPr id="9" name="Rounded Rectangle 8"/>
          <p:cNvSpPr/>
          <p:nvPr/>
        </p:nvSpPr>
        <p:spPr>
          <a:xfrm>
            <a:off x="6646985" y="2113277"/>
            <a:ext cx="2220058" cy="1828800"/>
          </a:xfrm>
          <a:prstGeom prst="roundRect">
            <a:avLst/>
          </a:prstGeom>
          <a:solidFill>
            <a:srgbClr val="F434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Further Education</a:t>
            </a:r>
          </a:p>
        </p:txBody>
      </p:sp>
      <p:cxnSp>
        <p:nvCxnSpPr>
          <p:cNvPr id="11" name="Straight Arrow Connector 10"/>
          <p:cNvCxnSpPr/>
          <p:nvPr/>
        </p:nvCxnSpPr>
        <p:spPr>
          <a:xfrm flipH="1" flipV="1">
            <a:off x="5679831" y="2795954"/>
            <a:ext cx="967154" cy="211015"/>
          </a:xfrm>
          <a:prstGeom prst="straightConnector1">
            <a:avLst/>
          </a:prstGeom>
          <a:ln>
            <a:solidFill>
              <a:srgbClr val="F434D9"/>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488723" y="4185138"/>
            <a:ext cx="597877" cy="615462"/>
          </a:xfrm>
          <a:prstGeom prst="straightConnector1">
            <a:avLst/>
          </a:prstGeom>
          <a:ln>
            <a:solidFill>
              <a:srgbClr val="F434D9"/>
            </a:solidFill>
            <a:tailEnd type="triangle"/>
          </a:ln>
        </p:spPr>
        <p:style>
          <a:lnRef idx="1">
            <a:schemeClr val="accent1"/>
          </a:lnRef>
          <a:fillRef idx="0">
            <a:schemeClr val="accent1"/>
          </a:fillRef>
          <a:effectRef idx="0">
            <a:schemeClr val="accent1"/>
          </a:effectRef>
          <a:fontRef idx="minor">
            <a:schemeClr val="tx1"/>
          </a:fontRef>
        </p:style>
      </p:cxnSp>
      <p:pic>
        <p:nvPicPr>
          <p:cNvPr id="5" name="Recorded Sound">
            <a:hlinkClick r:id="" action="ppaction://media"/>
            <a:extLst>
              <a:ext uri="{FF2B5EF4-FFF2-40B4-BE49-F238E27FC236}">
                <a16:creationId xmlns:a16="http://schemas.microsoft.com/office/drawing/2014/main" id="{2CA3DD13-CF5F-45CB-8DD0-1114C796AC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1699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endParaRPr lang="en-GB"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28650" y="1690689"/>
            <a:ext cx="7886700" cy="4351338"/>
          </a:xfrm>
        </p:spPr>
        <p:txBody>
          <a:bodyPr>
            <a:normAutofit/>
          </a:bodyPr>
          <a:lstStyle/>
          <a:p>
            <a:pPr marL="0" indent="0">
              <a:buNone/>
            </a:pPr>
            <a:r>
              <a:rPr lang="en-GB" sz="2800" b="1" i="1" dirty="0">
                <a:latin typeface="Ink Free" panose="03080402000500000000" pitchFamily="66" charset="0"/>
                <a:cs typeface="Times New Roman" panose="02020603050405020304" pitchFamily="18" charset="0"/>
              </a:rPr>
              <a:t>Age 19 on 01</a:t>
            </a:r>
            <a:r>
              <a:rPr lang="en-GB" sz="2800" b="1" i="1" baseline="30000" dirty="0">
                <a:latin typeface="Ink Free" panose="03080402000500000000" pitchFamily="66" charset="0"/>
                <a:cs typeface="Times New Roman" panose="02020603050405020304" pitchFamily="18" charset="0"/>
              </a:rPr>
              <a:t>st</a:t>
            </a:r>
            <a:r>
              <a:rPr lang="en-GB" sz="2800" b="1" i="1" dirty="0">
                <a:latin typeface="Ink Free" panose="03080402000500000000" pitchFamily="66" charset="0"/>
                <a:cs typeface="Times New Roman" panose="02020603050405020304" pitchFamily="18" charset="0"/>
              </a:rPr>
              <a:t> July 2023;</a:t>
            </a:r>
          </a:p>
          <a:p>
            <a:r>
              <a:rPr lang="en-GB" dirty="0">
                <a:latin typeface="Ink Free" panose="03080402000500000000" pitchFamily="66" charset="0"/>
                <a:cs typeface="Times New Roman" panose="02020603050405020304" pitchFamily="18" charset="0"/>
              </a:rPr>
              <a:t>EMA(If under 20 at start of course)</a:t>
            </a:r>
          </a:p>
          <a:p>
            <a:r>
              <a:rPr lang="en-GB" dirty="0">
                <a:latin typeface="Ink Free" panose="03080402000500000000" pitchFamily="66" charset="0"/>
                <a:cs typeface="Times New Roman" panose="02020603050405020304" pitchFamily="18" charset="0"/>
              </a:rPr>
              <a:t>FE Grant(N/A to A-Level)</a:t>
            </a:r>
          </a:p>
          <a:p>
            <a:r>
              <a:rPr lang="en-GB" dirty="0">
                <a:latin typeface="Ink Free" panose="03080402000500000000" pitchFamily="66" charset="0"/>
                <a:cs typeface="Times New Roman" panose="02020603050405020304" pitchFamily="18" charset="0"/>
              </a:rPr>
              <a:t>Learner Support Fund</a:t>
            </a:r>
          </a:p>
          <a:p>
            <a:r>
              <a:rPr lang="en-GB" dirty="0">
                <a:latin typeface="Ink Free" panose="03080402000500000000" pitchFamily="66" charset="0"/>
                <a:cs typeface="Times New Roman" panose="02020603050405020304" pitchFamily="18" charset="0"/>
              </a:rPr>
              <a:t>Care to Learn(If under 20 at start of course)</a:t>
            </a:r>
          </a:p>
          <a:p>
            <a:endParaRPr lang="en-GB" dirty="0">
              <a:latin typeface="Ink Free" panose="03080402000500000000" pitchFamily="66" charset="0"/>
              <a:cs typeface="Times New Roman" panose="02020603050405020304" pitchFamily="18" charset="0"/>
            </a:endParaRPr>
          </a:p>
          <a:p>
            <a:pPr marL="0" indent="0">
              <a:buNone/>
            </a:pPr>
            <a:r>
              <a:rPr lang="en-GB" sz="2800" b="1" i="1" dirty="0">
                <a:latin typeface="Ink Free" panose="03080402000500000000" pitchFamily="66" charset="0"/>
                <a:cs typeface="Times New Roman" panose="02020603050405020304" pitchFamily="18" charset="0"/>
              </a:rPr>
              <a:t>Age 20+ on 01</a:t>
            </a:r>
            <a:r>
              <a:rPr lang="en-GB" sz="2800" b="1" i="1" baseline="30000" dirty="0">
                <a:latin typeface="Ink Free" panose="03080402000500000000" pitchFamily="66" charset="0"/>
                <a:cs typeface="Times New Roman" panose="02020603050405020304" pitchFamily="18" charset="0"/>
              </a:rPr>
              <a:t>st</a:t>
            </a:r>
            <a:r>
              <a:rPr lang="en-GB" sz="2800" b="1" i="1" dirty="0">
                <a:latin typeface="Ink Free" panose="03080402000500000000" pitchFamily="66" charset="0"/>
                <a:cs typeface="Times New Roman" panose="02020603050405020304" pitchFamily="18" charset="0"/>
              </a:rPr>
              <a:t> July 2023</a:t>
            </a:r>
          </a:p>
          <a:p>
            <a:pPr>
              <a:spcAft>
                <a:spcPts val="0"/>
              </a:spcAft>
            </a:pPr>
            <a:r>
              <a:rPr lang="en-GB" sz="2000" dirty="0">
                <a:effectLst/>
                <a:latin typeface="Ink Free" panose="03080402000500000000" pitchFamily="66" charset="0"/>
                <a:ea typeface="Calibri" panose="020F0502020204030204" pitchFamily="34" charset="0"/>
                <a:cs typeface="Times New Roman" panose="02020603050405020304" pitchFamily="18" charset="0"/>
              </a:rPr>
              <a:t>FE Grant(N/A to A-Level)</a:t>
            </a:r>
          </a:p>
          <a:p>
            <a:pPr>
              <a:spcAft>
                <a:spcPts val="0"/>
              </a:spcAft>
            </a:pPr>
            <a:r>
              <a:rPr lang="en-GB" sz="2000" dirty="0">
                <a:effectLst/>
                <a:latin typeface="Ink Free" panose="03080402000500000000" pitchFamily="66" charset="0"/>
                <a:ea typeface="Calibri" panose="020F0502020204030204" pitchFamily="34" charset="0"/>
                <a:cs typeface="Times New Roman" panose="02020603050405020304" pitchFamily="18" charset="0"/>
              </a:rPr>
              <a:t>FE Grant Childcare(N/A to A Level)</a:t>
            </a:r>
          </a:p>
          <a:p>
            <a:pPr>
              <a:spcAft>
                <a:spcPts val="0"/>
              </a:spcAft>
            </a:pPr>
            <a:r>
              <a:rPr lang="en-GB" sz="2000" dirty="0">
                <a:effectLst/>
                <a:latin typeface="Ink Free" panose="03080402000500000000" pitchFamily="66" charset="0"/>
                <a:ea typeface="Calibri" panose="020F0502020204030204" pitchFamily="34" charset="0"/>
                <a:cs typeface="Times New Roman" panose="02020603050405020304" pitchFamily="18" charset="0"/>
              </a:rPr>
              <a:t>Learner Support Fund</a:t>
            </a:r>
          </a:p>
          <a:p>
            <a:pPr marL="0" indent="0">
              <a:buNone/>
            </a:pPr>
            <a:endParaRPr lang="en-GB" dirty="0"/>
          </a:p>
          <a:p>
            <a:endParaRPr lang="en-GB" dirty="0"/>
          </a:p>
        </p:txBody>
      </p:sp>
      <p:sp>
        <p:nvSpPr>
          <p:cNvPr id="4" name="Rounded Rectangle 3"/>
          <p:cNvSpPr>
            <a:spLocks noChangeArrowheads="1"/>
          </p:cNvSpPr>
          <p:nvPr/>
        </p:nvSpPr>
        <p:spPr bwMode="auto">
          <a:xfrm>
            <a:off x="351692" y="295791"/>
            <a:ext cx="8163658" cy="1464231"/>
          </a:xfrm>
          <a:prstGeom prst="roundRect">
            <a:avLst/>
          </a:prstGeom>
          <a:solidFill>
            <a:srgbClr val="F434D9"/>
          </a:solidFill>
          <a:ln w="15875" cap="flat" cmpd="sng" algn="ctr">
            <a:noFill/>
            <a:prstDash val="solid"/>
          </a:ln>
          <a:effectLst>
            <a:glow rad="228600">
              <a:srgbClr val="274FA4">
                <a:satMod val="175000"/>
                <a:alpha val="40000"/>
              </a:srgbClr>
            </a:glow>
          </a:effec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marL="0" marR="0" lvl="0" indent="0" algn="ctr" defTabSz="457200" eaLnBrk="1" fontAlgn="base" latinLnBrk="0" hangingPunct="1">
              <a:lnSpc>
                <a:spcPct val="100000"/>
              </a:lnSpc>
              <a:spcBef>
                <a:spcPct val="0"/>
              </a:spcBef>
              <a:spcAft>
                <a:spcPct val="0"/>
              </a:spcAft>
              <a:buClrTx/>
              <a:buSzTx/>
              <a:buFont typeface="Wingdings 3" panose="05040102010807070707" pitchFamily="18" charset="2"/>
              <a:buNone/>
              <a:tabLst/>
              <a:defRPr/>
            </a:pPr>
            <a:r>
              <a:rPr lang="en-GB" altLang="en-US" sz="4000" b="1" kern="0" dirty="0">
                <a:solidFill>
                  <a:prstClr val="white"/>
                </a:solidFill>
                <a:latin typeface="Ink Free" panose="03080402000500000000" pitchFamily="66" charset="0"/>
              </a:rPr>
              <a:t>Level 1-3 Further Education </a:t>
            </a:r>
          </a:p>
          <a:p>
            <a:pPr marL="0" marR="0" lvl="0" indent="0" algn="ctr" defTabSz="457200" eaLnBrk="1" fontAlgn="base" latinLnBrk="0" hangingPunct="1">
              <a:lnSpc>
                <a:spcPct val="100000"/>
              </a:lnSpc>
              <a:spcBef>
                <a:spcPct val="0"/>
              </a:spcBef>
              <a:spcAft>
                <a:spcPct val="0"/>
              </a:spcAft>
              <a:buClrTx/>
              <a:buSzTx/>
              <a:buFont typeface="Wingdings 3" panose="05040102010807070707" pitchFamily="18" charset="2"/>
              <a:buNone/>
              <a:tabLst/>
              <a:defRPr/>
            </a:pPr>
            <a:r>
              <a:rPr lang="en-GB" altLang="en-US" sz="4000" b="1" kern="0" dirty="0">
                <a:solidFill>
                  <a:prstClr val="white"/>
                </a:solidFill>
                <a:latin typeface="Ink Free" panose="03080402000500000000" pitchFamily="66" charset="0"/>
              </a:rPr>
              <a:t>Full Time(19 or over)</a:t>
            </a:r>
            <a:endParaRPr kumimoji="0" lang="en-GB" altLang="en-US" sz="4000" b="1" i="0" u="none" strike="noStrike" kern="0" cap="none" spc="0" normalizeH="0" baseline="0" noProof="0" dirty="0">
              <a:ln>
                <a:noFill/>
              </a:ln>
              <a:solidFill>
                <a:prstClr val="white"/>
              </a:solidFill>
              <a:effectLst/>
              <a:uLnTx/>
              <a:uFillTx/>
              <a:latin typeface="Ink Free" panose="03080402000500000000" pitchFamily="66" charset="0"/>
              <a:ea typeface="+mn-ea"/>
              <a:cs typeface="+mn-cs"/>
            </a:endParaRPr>
          </a:p>
        </p:txBody>
      </p:sp>
      <p:sp>
        <p:nvSpPr>
          <p:cNvPr id="6" name="Rounded Rectangle 5"/>
          <p:cNvSpPr/>
          <p:nvPr/>
        </p:nvSpPr>
        <p:spPr>
          <a:xfrm>
            <a:off x="6348046" y="2100846"/>
            <a:ext cx="2167304" cy="1969477"/>
          </a:xfrm>
          <a:prstGeom prst="roundRect">
            <a:avLst/>
          </a:prstGeom>
          <a:solidFill>
            <a:srgbClr val="F434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Further Education</a:t>
            </a:r>
          </a:p>
        </p:txBody>
      </p:sp>
      <p:cxnSp>
        <p:nvCxnSpPr>
          <p:cNvPr id="8" name="Straight Arrow Connector 7"/>
          <p:cNvCxnSpPr/>
          <p:nvPr/>
        </p:nvCxnSpPr>
        <p:spPr>
          <a:xfrm flipH="1" flipV="1">
            <a:off x="5398477" y="2321169"/>
            <a:ext cx="914400" cy="4923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345723" y="4070323"/>
            <a:ext cx="1512277" cy="9940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Recorded Sound">
            <a:hlinkClick r:id="" action="ppaction://media"/>
            <a:extLst>
              <a:ext uri="{FF2B5EF4-FFF2-40B4-BE49-F238E27FC236}">
                <a16:creationId xmlns:a16="http://schemas.microsoft.com/office/drawing/2014/main" id="{E7BBF132-CDAF-4CE5-8561-E8262ED876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8051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559655"/>
            <a:ext cx="6858000" cy="1065025"/>
          </a:xfrm>
        </p:spPr>
        <p:txBody>
          <a:bodyPr>
            <a:normAutofit/>
          </a:bodyPr>
          <a:lstStyle/>
          <a:p>
            <a:endParaRPr lang="en-GB" sz="3300" b="1"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878541" y="1624680"/>
            <a:ext cx="7122459" cy="3633120"/>
          </a:xfrm>
        </p:spPr>
        <p:txBody>
          <a:bodyPr>
            <a:normAutofit fontScale="92500" lnSpcReduction="10000"/>
          </a:bodyPr>
          <a:lstStyle/>
          <a:p>
            <a:pPr algn="l"/>
            <a:endParaRPr lang="en-GB" sz="2800" b="1" i="1" dirty="0">
              <a:latin typeface="Ink Free" panose="03080402000500000000" pitchFamily="66" charset="0"/>
              <a:cs typeface="Times New Roman" panose="02020603050405020304" pitchFamily="18" charset="0"/>
            </a:endParaRPr>
          </a:p>
          <a:p>
            <a:pPr algn="l"/>
            <a:r>
              <a:rPr lang="en-GB" sz="2800" b="1" i="1" dirty="0">
                <a:latin typeface="Ink Free" panose="03080402000500000000" pitchFamily="66" charset="0"/>
                <a:cs typeface="Times New Roman" panose="02020603050405020304" pitchFamily="18" charset="0"/>
              </a:rPr>
              <a:t>Age 16-18 on the 01</a:t>
            </a:r>
            <a:r>
              <a:rPr lang="en-GB" sz="2800" b="1" i="1" baseline="30000" dirty="0">
                <a:latin typeface="Ink Free" panose="03080402000500000000" pitchFamily="66" charset="0"/>
                <a:cs typeface="Times New Roman" panose="02020603050405020304" pitchFamily="18" charset="0"/>
              </a:rPr>
              <a:t>st</a:t>
            </a:r>
            <a:r>
              <a:rPr lang="en-GB" sz="2800" b="1" i="1" dirty="0">
                <a:latin typeface="Ink Free" panose="03080402000500000000" pitchFamily="66" charset="0"/>
                <a:cs typeface="Times New Roman" panose="02020603050405020304" pitchFamily="18" charset="0"/>
              </a:rPr>
              <a:t> July 2023;</a:t>
            </a:r>
          </a:p>
          <a:p>
            <a:pPr marL="342900" indent="-342900" algn="l">
              <a:buFont typeface="Arial" panose="020B0604020202020204" pitchFamily="34" charset="0"/>
              <a:buChar char="•"/>
            </a:pPr>
            <a:r>
              <a:rPr lang="en-GB" sz="2100" dirty="0">
                <a:latin typeface="Ink Free" panose="03080402000500000000" pitchFamily="66" charset="0"/>
                <a:cs typeface="Times New Roman" panose="02020603050405020304" pitchFamily="18" charset="0"/>
              </a:rPr>
              <a:t>Learner Support Fund(must be 18)</a:t>
            </a:r>
          </a:p>
          <a:p>
            <a:pPr marL="342900" indent="-342900" algn="l">
              <a:buFont typeface="Arial" panose="020B0604020202020204" pitchFamily="34" charset="0"/>
              <a:buChar char="•"/>
            </a:pPr>
            <a:r>
              <a:rPr lang="en-GB" sz="2100" dirty="0">
                <a:latin typeface="Ink Free" panose="03080402000500000000" pitchFamily="66" charset="0"/>
                <a:cs typeface="Times New Roman" panose="02020603050405020304" pitchFamily="18" charset="0"/>
              </a:rPr>
              <a:t>Care to Learn </a:t>
            </a:r>
          </a:p>
          <a:p>
            <a:pPr algn="l"/>
            <a:endParaRPr lang="en-GB" sz="2100" dirty="0">
              <a:latin typeface="Ink Free" panose="03080402000500000000" pitchFamily="66" charset="0"/>
              <a:cs typeface="Times New Roman" panose="02020603050405020304" pitchFamily="18" charset="0"/>
            </a:endParaRPr>
          </a:p>
          <a:p>
            <a:pPr algn="l"/>
            <a:r>
              <a:rPr lang="en-GB" sz="2800" b="1" i="1" dirty="0">
                <a:latin typeface="Ink Free" panose="03080402000500000000" pitchFamily="66" charset="0"/>
                <a:cs typeface="Times New Roman" panose="02020603050405020304" pitchFamily="18" charset="0"/>
              </a:rPr>
              <a:t>Age 19+ on the 01</a:t>
            </a:r>
            <a:r>
              <a:rPr lang="en-GB" sz="2800" b="1" i="1" baseline="30000" dirty="0">
                <a:latin typeface="Ink Free" panose="03080402000500000000" pitchFamily="66" charset="0"/>
                <a:cs typeface="Times New Roman" panose="02020603050405020304" pitchFamily="18" charset="0"/>
              </a:rPr>
              <a:t>st</a:t>
            </a:r>
            <a:r>
              <a:rPr lang="en-GB" sz="2800" b="1" i="1" dirty="0">
                <a:latin typeface="Ink Free" panose="03080402000500000000" pitchFamily="66" charset="0"/>
                <a:cs typeface="Times New Roman" panose="02020603050405020304" pitchFamily="18" charset="0"/>
              </a:rPr>
              <a:t> July 2023</a:t>
            </a:r>
          </a:p>
          <a:p>
            <a:pPr marL="342900" indent="-342900" algn="l">
              <a:buFont typeface="Arial" panose="020B0604020202020204" pitchFamily="34" charset="0"/>
              <a:buChar char="•"/>
            </a:pPr>
            <a:r>
              <a:rPr lang="en-GB" sz="2100" dirty="0">
                <a:latin typeface="Ink Free" panose="03080402000500000000" pitchFamily="66" charset="0"/>
                <a:cs typeface="Times New Roman" panose="02020603050405020304" pitchFamily="18" charset="0"/>
              </a:rPr>
              <a:t>Part Time FE Grant(N/A to </a:t>
            </a:r>
            <a:r>
              <a:rPr lang="en-GB" sz="2300" dirty="0">
                <a:latin typeface="Ink Free" panose="03080402000500000000" pitchFamily="66" charset="0"/>
                <a:cs typeface="Times New Roman" panose="02020603050405020304" pitchFamily="18" charset="0"/>
              </a:rPr>
              <a:t>A-Level</a:t>
            </a:r>
            <a:r>
              <a:rPr lang="en-GB" sz="2100" dirty="0">
                <a:latin typeface="Ink Free" panose="03080402000500000000" pitchFamily="66" charset="0"/>
                <a:cs typeface="Times New Roman" panose="02020603050405020304" pitchFamily="18" charset="0"/>
              </a:rPr>
              <a:t> or &lt;8hrs)</a:t>
            </a:r>
          </a:p>
          <a:p>
            <a:pPr marL="342900" indent="-342900" algn="l">
              <a:buFont typeface="Arial" panose="020B0604020202020204" pitchFamily="34" charset="0"/>
              <a:buChar char="•"/>
            </a:pPr>
            <a:r>
              <a:rPr lang="en-GB" sz="2100" dirty="0">
                <a:latin typeface="Ink Free" panose="03080402000500000000" pitchFamily="66" charset="0"/>
                <a:cs typeface="Times New Roman" panose="02020603050405020304" pitchFamily="18" charset="0"/>
              </a:rPr>
              <a:t>Part Time FE Grant Childcare(If 20 or over)</a:t>
            </a:r>
          </a:p>
          <a:p>
            <a:pPr marL="342900" indent="-342900" algn="l">
              <a:buFont typeface="Arial" panose="020B0604020202020204" pitchFamily="34" charset="0"/>
              <a:buChar char="•"/>
            </a:pPr>
            <a:r>
              <a:rPr lang="en-GB" sz="2100" dirty="0">
                <a:latin typeface="Ink Free" panose="03080402000500000000" pitchFamily="66" charset="0"/>
                <a:cs typeface="Times New Roman" panose="02020603050405020304" pitchFamily="18" charset="0"/>
              </a:rPr>
              <a:t>Learner Support Fund </a:t>
            </a:r>
          </a:p>
          <a:p>
            <a:pPr marL="342900" indent="-342900" algn="l">
              <a:buFont typeface="Arial" panose="020B0604020202020204" pitchFamily="34" charset="0"/>
              <a:buChar char="•"/>
            </a:pPr>
            <a:r>
              <a:rPr lang="en-GB" sz="2100" dirty="0">
                <a:latin typeface="Ink Free" panose="03080402000500000000" pitchFamily="66" charset="0"/>
                <a:cs typeface="Times New Roman" panose="02020603050405020304" pitchFamily="18" charset="0"/>
              </a:rPr>
              <a:t>Care to Learn(If under 20)</a:t>
            </a:r>
          </a:p>
          <a:p>
            <a:pPr algn="l"/>
            <a:endParaRPr lang="en-GB" dirty="0"/>
          </a:p>
          <a:p>
            <a:pPr algn="l"/>
            <a:endParaRPr lang="en-GB" dirty="0"/>
          </a:p>
        </p:txBody>
      </p:sp>
      <p:sp>
        <p:nvSpPr>
          <p:cNvPr id="4" name="Rounded Rectangle 3"/>
          <p:cNvSpPr>
            <a:spLocks noChangeArrowheads="1"/>
          </p:cNvSpPr>
          <p:nvPr/>
        </p:nvSpPr>
        <p:spPr bwMode="auto">
          <a:xfrm>
            <a:off x="455380" y="160449"/>
            <a:ext cx="7879728" cy="1464231"/>
          </a:xfrm>
          <a:prstGeom prst="roundRect">
            <a:avLst/>
          </a:prstGeom>
          <a:solidFill>
            <a:srgbClr val="F434D9"/>
          </a:solidFill>
          <a:ln w="15875" cap="flat" cmpd="sng" algn="ctr">
            <a:noFill/>
            <a:prstDash val="solid"/>
          </a:ln>
          <a:effectLst>
            <a:glow rad="228600">
              <a:srgbClr val="274FA4">
                <a:satMod val="175000"/>
                <a:alpha val="40000"/>
              </a:srgbClr>
            </a:glow>
          </a:effec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marL="0" marR="0" lvl="0" indent="0" algn="ctr" defTabSz="457200" eaLnBrk="1" fontAlgn="base" latinLnBrk="0" hangingPunct="1">
              <a:lnSpc>
                <a:spcPct val="100000"/>
              </a:lnSpc>
              <a:spcBef>
                <a:spcPct val="0"/>
              </a:spcBef>
              <a:spcAft>
                <a:spcPct val="0"/>
              </a:spcAft>
              <a:buClrTx/>
              <a:buSzTx/>
              <a:buFont typeface="Wingdings 3" panose="05040102010807070707" pitchFamily="18" charset="2"/>
              <a:buNone/>
              <a:tabLst/>
              <a:defRPr/>
            </a:pPr>
            <a:r>
              <a:rPr lang="en-GB" altLang="en-US" sz="4000" b="1" kern="0" dirty="0">
                <a:solidFill>
                  <a:prstClr val="white"/>
                </a:solidFill>
                <a:latin typeface="Ink Free" panose="03080402000500000000" pitchFamily="66" charset="0"/>
              </a:rPr>
              <a:t>Level 1-3 Further Education </a:t>
            </a:r>
          </a:p>
          <a:p>
            <a:pPr marL="0" marR="0" lvl="0" indent="0" algn="ctr" defTabSz="457200" eaLnBrk="1" fontAlgn="base" latinLnBrk="0" hangingPunct="1">
              <a:lnSpc>
                <a:spcPct val="100000"/>
              </a:lnSpc>
              <a:spcBef>
                <a:spcPct val="0"/>
              </a:spcBef>
              <a:spcAft>
                <a:spcPct val="0"/>
              </a:spcAft>
              <a:buClrTx/>
              <a:buSzTx/>
              <a:buFont typeface="Wingdings 3" panose="05040102010807070707" pitchFamily="18" charset="2"/>
              <a:buNone/>
              <a:tabLst/>
              <a:defRPr/>
            </a:pPr>
            <a:r>
              <a:rPr lang="en-GB" altLang="en-US" sz="4000" b="1" kern="0" dirty="0">
                <a:solidFill>
                  <a:prstClr val="white"/>
                </a:solidFill>
                <a:latin typeface="Ink Free" panose="03080402000500000000" pitchFamily="66" charset="0"/>
              </a:rPr>
              <a:t>Part Time</a:t>
            </a:r>
            <a:endParaRPr kumimoji="0" lang="en-GB" altLang="en-US" sz="4000" b="1" i="0" u="none" strike="noStrike" kern="0" cap="none" spc="0" normalizeH="0" baseline="0" noProof="0" dirty="0">
              <a:ln>
                <a:noFill/>
              </a:ln>
              <a:solidFill>
                <a:prstClr val="white"/>
              </a:solidFill>
              <a:effectLst/>
              <a:uLnTx/>
              <a:uFillTx/>
              <a:latin typeface="Ink Free" panose="03080402000500000000" pitchFamily="66" charset="0"/>
              <a:ea typeface="+mn-ea"/>
              <a:cs typeface="+mn-cs"/>
            </a:endParaRPr>
          </a:p>
        </p:txBody>
      </p:sp>
      <p:sp>
        <p:nvSpPr>
          <p:cNvPr id="6" name="Rounded Rectangle 5"/>
          <p:cNvSpPr/>
          <p:nvPr/>
        </p:nvSpPr>
        <p:spPr>
          <a:xfrm>
            <a:off x="6277708" y="1757720"/>
            <a:ext cx="2251961" cy="1863969"/>
          </a:xfrm>
          <a:prstGeom prst="roundRect">
            <a:avLst/>
          </a:prstGeom>
          <a:solidFill>
            <a:srgbClr val="F434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Further Education</a:t>
            </a:r>
          </a:p>
        </p:txBody>
      </p:sp>
      <p:cxnSp>
        <p:nvCxnSpPr>
          <p:cNvPr id="8" name="Straight Arrow Connector 7"/>
          <p:cNvCxnSpPr/>
          <p:nvPr/>
        </p:nvCxnSpPr>
        <p:spPr>
          <a:xfrm flipH="1">
            <a:off x="5240215" y="2356338"/>
            <a:ext cx="967154" cy="228600"/>
          </a:xfrm>
          <a:prstGeom prst="straightConnector1">
            <a:avLst/>
          </a:prstGeom>
          <a:ln>
            <a:solidFill>
              <a:srgbClr val="F434D9"/>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749039" y="3621689"/>
            <a:ext cx="1319976" cy="1372342"/>
          </a:xfrm>
          <a:prstGeom prst="straightConnector1">
            <a:avLst/>
          </a:prstGeom>
          <a:ln>
            <a:solidFill>
              <a:srgbClr val="F434D9"/>
            </a:solidFill>
            <a:tailEnd type="triangle"/>
          </a:ln>
        </p:spPr>
        <p:style>
          <a:lnRef idx="1">
            <a:schemeClr val="accent1"/>
          </a:lnRef>
          <a:fillRef idx="0">
            <a:schemeClr val="accent1"/>
          </a:fillRef>
          <a:effectRef idx="0">
            <a:schemeClr val="accent1"/>
          </a:effectRef>
          <a:fontRef idx="minor">
            <a:schemeClr val="tx1"/>
          </a:fontRef>
        </p:style>
      </p:cxnSp>
      <p:pic>
        <p:nvPicPr>
          <p:cNvPr id="5" name="Recorded Sound">
            <a:hlinkClick r:id="" action="ppaction://media"/>
            <a:extLst>
              <a:ext uri="{FF2B5EF4-FFF2-40B4-BE49-F238E27FC236}">
                <a16:creationId xmlns:a16="http://schemas.microsoft.com/office/drawing/2014/main" id="{9E485445-48F1-4267-AEEB-1C63FBD618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66165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9C274C59F3C640893251F5D87CC4BA" ma:contentTypeVersion="16" ma:contentTypeDescription="Create a new document." ma:contentTypeScope="" ma:versionID="937aad9f54ec0bb31113864987374ae3">
  <xsd:schema xmlns:xsd="http://www.w3.org/2001/XMLSchema" xmlns:xs="http://www.w3.org/2001/XMLSchema" xmlns:p="http://schemas.microsoft.com/office/2006/metadata/properties" xmlns:ns2="4e97bd78-2f55-463e-ba44-b5987128a5d8" xmlns:ns3="fc4027c7-682a-45ab-b014-9706f2a9b098" targetNamespace="http://schemas.microsoft.com/office/2006/metadata/properties" ma:root="true" ma:fieldsID="54df0b2e099e6224131491a8f875a62c" ns2:_="" ns3:_="">
    <xsd:import namespace="4e97bd78-2f55-463e-ba44-b5987128a5d8"/>
    <xsd:import namespace="fc4027c7-682a-45ab-b014-9706f2a9b09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97bd78-2f55-463e-ba44-b5987128a5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d7bf049-79e0-4458-bfc8-87e433a75c3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c4027c7-682a-45ab-b014-9706f2a9b098"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4f8abc6d-12f8-42bf-b6d9-cad339a957c9}" ma:internalName="TaxCatchAll" ma:showField="CatchAllData" ma:web="fc4027c7-682a-45ab-b014-9706f2a9b098">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c4027c7-682a-45ab-b014-9706f2a9b098" xsi:nil="true"/>
    <lcf76f155ced4ddcb4097134ff3c332f xmlns="4e97bd78-2f55-463e-ba44-b5987128a5d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DAA48D0-F395-455D-B345-42A1CF127C72}"/>
</file>

<file path=customXml/itemProps2.xml><?xml version="1.0" encoding="utf-8"?>
<ds:datastoreItem xmlns:ds="http://schemas.openxmlformats.org/officeDocument/2006/customXml" ds:itemID="{CDFF6A91-1092-41AC-ACC2-270FF6BF6AB1}">
  <ds:schemaRefs>
    <ds:schemaRef ds:uri="http://schemas.microsoft.com/sharepoint/v3/contenttype/forms"/>
  </ds:schemaRefs>
</ds:datastoreItem>
</file>

<file path=customXml/itemProps3.xml><?xml version="1.0" encoding="utf-8"?>
<ds:datastoreItem xmlns:ds="http://schemas.openxmlformats.org/officeDocument/2006/customXml" ds:itemID="{94852DA9-9FA5-41A6-AECD-DDB58F6A95C7}">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 ds:uri="fc4027c7-682a-45ab-b014-9706f2a9b098"/>
    <ds:schemaRef ds:uri="4e97bd78-2f55-463e-ba44-b5987128a5d8"/>
  </ds:schemaRefs>
</ds:datastoreItem>
</file>

<file path=docProps/app.xml><?xml version="1.0" encoding="utf-8"?>
<Properties xmlns="http://schemas.openxmlformats.org/officeDocument/2006/extended-properties" xmlns:vt="http://schemas.openxmlformats.org/officeDocument/2006/docPropsVTypes">
  <Template/>
  <TotalTime>5255</TotalTime>
  <Words>3393</Words>
  <Application>Microsoft Office PowerPoint</Application>
  <PresentationFormat>On-screen Show (4:3)</PresentationFormat>
  <Paragraphs>284</Paragraphs>
  <Slides>22</Slides>
  <Notes>22</Notes>
  <HiddenSlides>0</HiddenSlides>
  <MMClips>24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Calibri Light</vt:lpstr>
      <vt:lpstr>Ink Free</vt:lpstr>
      <vt:lpstr>Times New Roman</vt:lpstr>
      <vt:lpstr>Wingdings 3</vt:lpstr>
      <vt:lpstr>Office Theme</vt:lpstr>
      <vt:lpstr>Student Funding  Student Induction </vt:lpstr>
      <vt:lpstr>PowerPoint Presentation</vt:lpstr>
      <vt:lpstr>PowerPoint Presentation</vt:lpstr>
      <vt:lpstr>We help with Funding;</vt:lpstr>
      <vt:lpstr>Funds we can advise on</vt:lpstr>
      <vt:lpstr>PowerPoint Presentation</vt:lpstr>
      <vt:lpstr>PowerPoint Presentation</vt:lpstr>
      <vt:lpstr>PowerPoint Presentation</vt:lpstr>
      <vt:lpstr>PowerPoint Presentation</vt:lpstr>
      <vt:lpstr>Where to find Criteria &amp; Apply</vt:lpstr>
      <vt:lpstr>PowerPoint Presentation</vt:lpstr>
      <vt:lpstr>Level 4 – 6 Higher Education Part Time</vt:lpstr>
      <vt:lpstr>PowerPoint Presentation</vt:lpstr>
      <vt:lpstr>PowerPoint Presentation</vt:lpstr>
      <vt:lpstr>PowerPoint Presentation</vt:lpstr>
      <vt:lpstr>PowerPoint Presentation</vt:lpstr>
      <vt:lpstr> </vt:lpstr>
      <vt:lpstr>PowerPoint Presentation</vt:lpstr>
      <vt:lpstr> </vt:lpstr>
      <vt:lpstr>Student Funding(Canvas)</vt:lpstr>
      <vt:lpstr>How &amp; Where to find 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Roisin Bradley</dc:creator>
  <cp:lastModifiedBy>Donna French (DFrench)</cp:lastModifiedBy>
  <cp:revision>201</cp:revision>
  <dcterms:created xsi:type="dcterms:W3CDTF">2016-05-24T15:50:37Z</dcterms:created>
  <dcterms:modified xsi:type="dcterms:W3CDTF">2023-06-01T15:12:53Z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0x01010054EAEF150307784680A273F3C3A363EE</vt:lpwstr>
  </property>
  <property fmtid="{D5CDD505-2E9C-101B-9397-08002B2CF9AE}" pid="3" name="Order">
    <vt:r8>13800</vt:r8>
  </property>
  <property fmtid="{D5CDD505-2E9C-101B-9397-08002B2CF9AE}" pid="4" name="MediaServiceImageTags">
    <vt:lpwstr/>
  </property>
</Properties>
</file>