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7">
  <p:sldMasterIdLst>
    <p:sldMasterId id="2147483648" r:id="rId4"/>
    <p:sldMasterId id="2147483660" r:id="rId5"/>
    <p:sldMasterId id="2147483672" r:id="rId6"/>
  </p:sldMasterIdLst>
  <p:notesMasterIdLst>
    <p:notesMasterId r:id="rId22"/>
  </p:notesMasterIdLst>
  <p:sldIdLst>
    <p:sldId id="339" r:id="rId7"/>
    <p:sldId id="374" r:id="rId8"/>
    <p:sldId id="387" r:id="rId9"/>
    <p:sldId id="386" r:id="rId10"/>
    <p:sldId id="376" r:id="rId11"/>
    <p:sldId id="377" r:id="rId12"/>
    <p:sldId id="380" r:id="rId13"/>
    <p:sldId id="384" r:id="rId14"/>
    <p:sldId id="390" r:id="rId15"/>
    <p:sldId id="381" r:id="rId16"/>
    <p:sldId id="383" r:id="rId17"/>
    <p:sldId id="382" r:id="rId18"/>
    <p:sldId id="379" r:id="rId19"/>
    <p:sldId id="391" r:id="rId20"/>
    <p:sldId id="25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esa Robb" initials="TR" lastIdx="2" clrIdx="0">
    <p:extLst>
      <p:ext uri="{19B8F6BF-5375-455C-9EA6-DF929625EA0E}">
        <p15:presenceInfo xmlns:p15="http://schemas.microsoft.com/office/powerpoint/2012/main" userId="S::trobb@ccea.org.uk::9278cfaf-c93f-4c79-bb85-d0ebd970ce76" providerId="AD"/>
      </p:ext>
    </p:extLst>
  </p:cmAuthor>
  <p:cmAuthor id="2" name="Dermot Mullan" initials="DM" lastIdx="16" clrIdx="1">
    <p:extLst>
      <p:ext uri="{19B8F6BF-5375-455C-9EA6-DF929625EA0E}">
        <p15:presenceInfo xmlns:p15="http://schemas.microsoft.com/office/powerpoint/2012/main" userId="1003200110f556be" providerId="None"/>
      </p:ext>
    </p:extLst>
  </p:cmAuthor>
  <p:cmAuthor id="3" name="Robert Wilson" initials="RW" lastIdx="4" clrIdx="2">
    <p:extLst>
      <p:ext uri="{19B8F6BF-5375-455C-9EA6-DF929625EA0E}">
        <p15:presenceInfo xmlns:p15="http://schemas.microsoft.com/office/powerpoint/2012/main" userId="S::robertw@ascl.org.uk::b4cd3898-d751-4f10-97d1-57202f6e4e6a" providerId="AD"/>
      </p:ext>
    </p:extLst>
  </p:cmAuthor>
  <p:cmAuthor id="4" name="Margaret Farragher" initials="MF" lastIdx="7" clrIdx="3">
    <p:extLst>
      <p:ext uri="{19B8F6BF-5375-455C-9EA6-DF929625EA0E}">
        <p15:presenceInfo xmlns:p15="http://schemas.microsoft.com/office/powerpoint/2012/main" userId="S::mfarragher@ccea.org.uk::c9978485-163a-45e0-95f0-dc68ccdd7da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9BD5"/>
    <a:srgbClr val="45B5DD"/>
    <a:srgbClr val="FFFFFF"/>
    <a:srgbClr val="000000"/>
    <a:srgbClr val="9ED2EC"/>
    <a:srgbClr val="8FCBE9"/>
    <a:srgbClr val="65B8E1"/>
    <a:srgbClr val="48C5DA"/>
    <a:srgbClr val="51C8D1"/>
    <a:srgbClr val="48CA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24" autoAdjust="0"/>
    <p:restoredTop sz="85664" autoAdjust="0"/>
  </p:normalViewPr>
  <p:slideViewPr>
    <p:cSldViewPr snapToGrid="0" snapToObjects="1" showGuides="1">
      <p:cViewPr varScale="1">
        <p:scale>
          <a:sx n="57" d="100"/>
          <a:sy n="57" d="100"/>
        </p:scale>
        <p:origin x="1176" y="28"/>
      </p:cViewPr>
      <p:guideLst>
        <p:guide orient="horz" pos="2160"/>
        <p:guide pos="3840"/>
      </p:guideLst>
    </p:cSldViewPr>
  </p:slideViewPr>
  <p:notesTextViewPr>
    <p:cViewPr>
      <p:scale>
        <a:sx n="1" d="1"/>
        <a:sy n="1" d="1"/>
      </p:scale>
      <p:origin x="0" y="0"/>
    </p:cViewPr>
  </p:notesTextViewPr>
  <p:notesViewPr>
    <p:cSldViewPr snapToGrid="0" snapToObjects="1">
      <p:cViewPr varScale="1">
        <p:scale>
          <a:sx n="83" d="100"/>
          <a:sy n="83" d="100"/>
        </p:scale>
        <p:origin x="393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2.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s>
</file>

<file path=ppt/diagrams/_rels/drawing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2DF69C-BAF7-4199-A412-DC2FFAB1BC22}"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en-GB"/>
        </a:p>
      </dgm:t>
    </dgm:pt>
    <dgm:pt modelId="{0185EB79-6FEA-4194-8F60-8D7D94D999FA}">
      <dgm:prSet phldrT="[Text]"/>
      <dgm:spPr>
        <a:solidFill>
          <a:srgbClr val="2B9BD5"/>
        </a:solidFill>
      </dgm:spPr>
      <dgm:t>
        <a:bodyPr/>
        <a:lstStyle/>
        <a:p>
          <a:r>
            <a:rPr lang="en-GB" dirty="0">
              <a:solidFill>
                <a:schemeClr val="bg1"/>
              </a:solidFill>
            </a:rPr>
            <a:t>A class test  completed during lockdown in November 2020</a:t>
          </a:r>
        </a:p>
      </dgm:t>
    </dgm:pt>
    <dgm:pt modelId="{DF08479F-0735-4CBD-BBFF-74F3641A6D93}" type="parTrans" cxnId="{C1FB9622-4AA4-4493-9C05-A732D2429458}">
      <dgm:prSet/>
      <dgm:spPr/>
      <dgm:t>
        <a:bodyPr/>
        <a:lstStyle/>
        <a:p>
          <a:endParaRPr lang="en-GB"/>
        </a:p>
      </dgm:t>
    </dgm:pt>
    <dgm:pt modelId="{3EB804E6-D6D7-4092-8DD8-7B03EA3820E6}" type="sibTrans" cxnId="{C1FB9622-4AA4-4493-9C05-A732D2429458}">
      <dgm:prSet/>
      <dgm:spPr/>
      <dgm:t>
        <a:bodyPr/>
        <a:lstStyle/>
        <a:p>
          <a:endParaRPr lang="en-GB"/>
        </a:p>
      </dgm:t>
    </dgm:pt>
    <dgm:pt modelId="{5818BA58-4AE5-4C1A-8C76-076641BF772C}">
      <dgm:prSet phldrT="[Text]"/>
      <dgm:spPr>
        <a:solidFill>
          <a:srgbClr val="2B9BD5"/>
        </a:solidFill>
      </dgm:spPr>
      <dgm:t>
        <a:bodyPr/>
        <a:lstStyle/>
        <a:p>
          <a:pPr>
            <a:buFont typeface="+mj-lt"/>
            <a:buAutoNum type="alphaLcParenR"/>
          </a:pPr>
          <a:r>
            <a:rPr lang="en-GB" dirty="0">
              <a:solidFill>
                <a:schemeClr val="bg1"/>
              </a:solidFill>
            </a:rPr>
            <a:t>A mock exam completed in January 2021</a:t>
          </a:r>
        </a:p>
      </dgm:t>
    </dgm:pt>
    <dgm:pt modelId="{F9C9C659-9462-4002-95D9-4FFAAFC2BE2D}" type="sibTrans" cxnId="{070282EE-7E8E-40EF-8BA6-649B0CCBE736}">
      <dgm:prSet/>
      <dgm:spPr/>
      <dgm:t>
        <a:bodyPr/>
        <a:lstStyle/>
        <a:p>
          <a:endParaRPr lang="en-GB"/>
        </a:p>
      </dgm:t>
    </dgm:pt>
    <dgm:pt modelId="{0802DAD4-8BF9-4B12-B7D3-BDA4C48DEA93}" type="parTrans" cxnId="{070282EE-7E8E-40EF-8BA6-649B0CCBE736}">
      <dgm:prSet/>
      <dgm:spPr/>
      <dgm:t>
        <a:bodyPr/>
        <a:lstStyle/>
        <a:p>
          <a:endParaRPr lang="en-GB"/>
        </a:p>
      </dgm:t>
    </dgm:pt>
    <dgm:pt modelId="{EB0913D0-F0A9-4D2D-800F-A0F2DD547CD4}">
      <dgm:prSet phldrT="[Text]"/>
      <dgm:spPr>
        <a:solidFill>
          <a:srgbClr val="2B9BD5"/>
        </a:solidFill>
      </dgm:spPr>
      <dgm:t>
        <a:bodyPr/>
        <a:lstStyle/>
        <a:p>
          <a:pPr>
            <a:buFont typeface="+mj-lt"/>
            <a:buAutoNum type="alphaLcParenR"/>
          </a:pPr>
          <a:r>
            <a:rPr lang="en-GB" dirty="0">
              <a:solidFill>
                <a:schemeClr val="bg1"/>
              </a:solidFill>
            </a:rPr>
            <a:t>A CCEA Assessment Resource to be completed in April 2021</a:t>
          </a:r>
        </a:p>
      </dgm:t>
    </dgm:pt>
    <dgm:pt modelId="{1D5D3F4C-D6B0-453B-8968-4BDC09A4B511}" type="sibTrans" cxnId="{DD78B1CB-BD9F-4C7E-BDAB-3F5056A67496}">
      <dgm:prSet/>
      <dgm:spPr/>
      <dgm:t>
        <a:bodyPr/>
        <a:lstStyle/>
        <a:p>
          <a:endParaRPr lang="en-GB"/>
        </a:p>
      </dgm:t>
    </dgm:pt>
    <dgm:pt modelId="{7EBDBA13-6E18-4613-8E36-C5CE8737B04C}" type="parTrans" cxnId="{DD78B1CB-BD9F-4C7E-BDAB-3F5056A67496}">
      <dgm:prSet/>
      <dgm:spPr/>
      <dgm:t>
        <a:bodyPr/>
        <a:lstStyle/>
        <a:p>
          <a:endParaRPr lang="en-GB"/>
        </a:p>
      </dgm:t>
    </dgm:pt>
    <dgm:pt modelId="{22736DA0-7BE3-4070-8021-3722B6BA5C5B}" type="pres">
      <dgm:prSet presAssocID="{802DF69C-BAF7-4199-A412-DC2FFAB1BC22}" presName="Name0" presStyleCnt="0">
        <dgm:presLayoutVars>
          <dgm:dir/>
          <dgm:resizeHandles val="exact"/>
        </dgm:presLayoutVars>
      </dgm:prSet>
      <dgm:spPr/>
    </dgm:pt>
    <dgm:pt modelId="{92141240-D421-40BE-B0AF-2D4F76EC6CFA}" type="pres">
      <dgm:prSet presAssocID="{802DF69C-BAF7-4199-A412-DC2FFAB1BC22}" presName="fgShape" presStyleLbl="fgShp" presStyleIdx="0" presStyleCnt="1"/>
      <dgm:spPr>
        <a:solidFill>
          <a:schemeClr val="bg1">
            <a:lumMod val="95000"/>
          </a:schemeClr>
        </a:solidFill>
      </dgm:spPr>
    </dgm:pt>
    <dgm:pt modelId="{8148727E-8A1B-4338-A71E-7632B5BB20C6}" type="pres">
      <dgm:prSet presAssocID="{802DF69C-BAF7-4199-A412-DC2FFAB1BC22}" presName="linComp" presStyleCnt="0"/>
      <dgm:spPr/>
    </dgm:pt>
    <dgm:pt modelId="{6B2D3057-8900-4258-B7FA-871B43DD056A}" type="pres">
      <dgm:prSet presAssocID="{0185EB79-6FEA-4194-8F60-8D7D94D999FA}" presName="compNode" presStyleCnt="0"/>
      <dgm:spPr/>
    </dgm:pt>
    <dgm:pt modelId="{5FC60622-06FC-4D44-B9DD-832559EC74A7}" type="pres">
      <dgm:prSet presAssocID="{0185EB79-6FEA-4194-8F60-8D7D94D999FA}" presName="bkgdShape" presStyleLbl="node1" presStyleIdx="0" presStyleCnt="3" custLinFactNeighborX="-64" custLinFactNeighborY="3032"/>
      <dgm:spPr/>
    </dgm:pt>
    <dgm:pt modelId="{390599A9-5540-4C0E-BB69-69FFC9F5CF59}" type="pres">
      <dgm:prSet presAssocID="{0185EB79-6FEA-4194-8F60-8D7D94D999FA}" presName="nodeTx" presStyleLbl="node1" presStyleIdx="0" presStyleCnt="3">
        <dgm:presLayoutVars>
          <dgm:bulletEnabled val="1"/>
        </dgm:presLayoutVars>
      </dgm:prSet>
      <dgm:spPr/>
    </dgm:pt>
    <dgm:pt modelId="{DFE9B793-A473-4FCC-888E-FB5A42F95559}" type="pres">
      <dgm:prSet presAssocID="{0185EB79-6FEA-4194-8F60-8D7D94D999FA}" presName="invisiNode" presStyleLbl="node1" presStyleIdx="0" presStyleCnt="3"/>
      <dgm:spPr/>
    </dgm:pt>
    <dgm:pt modelId="{2448DB3B-DFCF-4164-AF23-002BB51ACB47}" type="pres">
      <dgm:prSet presAssocID="{0185EB79-6FEA-4194-8F60-8D7D94D999FA}" presName="imagNode" presStyleLbl="fgImgPlace1" presStyleIdx="0" presStyleCnt="3" custLinFactNeighborY="-62"/>
      <dgm:spPr>
        <a:blipFill>
          <a:blip xmlns:r="http://schemas.openxmlformats.org/officeDocument/2006/relationships" r:embed="rId1">
            <a:lum bright="70000" contrast="-70000"/>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Work from home Wi-Fi with solid fill"/>
        </a:ext>
      </dgm:extLst>
    </dgm:pt>
    <dgm:pt modelId="{69528B2F-0EF3-4499-B80E-D4894EC41F55}" type="pres">
      <dgm:prSet presAssocID="{3EB804E6-D6D7-4092-8DD8-7B03EA3820E6}" presName="sibTrans" presStyleLbl="sibTrans2D1" presStyleIdx="0" presStyleCnt="0"/>
      <dgm:spPr/>
    </dgm:pt>
    <dgm:pt modelId="{2E5D5599-BA41-410E-8E38-5FFD14092A72}" type="pres">
      <dgm:prSet presAssocID="{5818BA58-4AE5-4C1A-8C76-076641BF772C}" presName="compNode" presStyleCnt="0"/>
      <dgm:spPr/>
    </dgm:pt>
    <dgm:pt modelId="{FF6E3B83-316B-4C22-B098-489BC4395612}" type="pres">
      <dgm:prSet presAssocID="{5818BA58-4AE5-4C1A-8C76-076641BF772C}" presName="bkgdShape" presStyleLbl="node1" presStyleIdx="1" presStyleCnt="3"/>
      <dgm:spPr/>
    </dgm:pt>
    <dgm:pt modelId="{B15FABE3-FC43-451C-B5B6-6B29181F5EA6}" type="pres">
      <dgm:prSet presAssocID="{5818BA58-4AE5-4C1A-8C76-076641BF772C}" presName="nodeTx" presStyleLbl="node1" presStyleIdx="1" presStyleCnt="3">
        <dgm:presLayoutVars>
          <dgm:bulletEnabled val="1"/>
        </dgm:presLayoutVars>
      </dgm:prSet>
      <dgm:spPr/>
    </dgm:pt>
    <dgm:pt modelId="{28AB7DE7-5EC2-48FA-B8C7-45505DE01435}" type="pres">
      <dgm:prSet presAssocID="{5818BA58-4AE5-4C1A-8C76-076641BF772C}" presName="invisiNode" presStyleLbl="node1" presStyleIdx="1" presStyleCnt="3"/>
      <dgm:spPr/>
    </dgm:pt>
    <dgm:pt modelId="{AB5B1A32-21AA-43D7-A2D2-E07E6E54B30B}" type="pres">
      <dgm:prSet presAssocID="{5818BA58-4AE5-4C1A-8C76-076641BF772C}" presName="imagNode" presStyleLbl="fgImgPlace1" presStyleIdx="1" presStyleCnt="3"/>
      <dgm:spPr>
        <a:blipFill>
          <a:blip xmlns:r="http://schemas.openxmlformats.org/officeDocument/2006/relationships" r:embed="rId3">
            <a:lum bright="70000" contrast="-70000"/>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lassroom with solid fill"/>
        </a:ext>
      </dgm:extLst>
    </dgm:pt>
    <dgm:pt modelId="{64A8F29F-9136-4DCF-A07D-89F8AF474DA8}" type="pres">
      <dgm:prSet presAssocID="{F9C9C659-9462-4002-95D9-4FFAAFC2BE2D}" presName="sibTrans" presStyleLbl="sibTrans2D1" presStyleIdx="0" presStyleCnt="0"/>
      <dgm:spPr/>
    </dgm:pt>
    <dgm:pt modelId="{75BEFD40-B8DA-42DD-9367-1D9BFDE22A68}" type="pres">
      <dgm:prSet presAssocID="{EB0913D0-F0A9-4D2D-800F-A0F2DD547CD4}" presName="compNode" presStyleCnt="0"/>
      <dgm:spPr/>
    </dgm:pt>
    <dgm:pt modelId="{E8E5462C-F168-4B11-8378-CDEB1204AA67}" type="pres">
      <dgm:prSet presAssocID="{EB0913D0-F0A9-4D2D-800F-A0F2DD547CD4}" presName="bkgdShape" presStyleLbl="node1" presStyleIdx="2" presStyleCnt="3" custLinFactNeighborY="2406"/>
      <dgm:spPr/>
    </dgm:pt>
    <dgm:pt modelId="{CE9D4296-1876-4B51-A061-8836CC0D17FB}" type="pres">
      <dgm:prSet presAssocID="{EB0913D0-F0A9-4D2D-800F-A0F2DD547CD4}" presName="nodeTx" presStyleLbl="node1" presStyleIdx="2" presStyleCnt="3">
        <dgm:presLayoutVars>
          <dgm:bulletEnabled val="1"/>
        </dgm:presLayoutVars>
      </dgm:prSet>
      <dgm:spPr/>
    </dgm:pt>
    <dgm:pt modelId="{C0242873-6C35-44E4-ABAD-C2E24A8BF1D6}" type="pres">
      <dgm:prSet presAssocID="{EB0913D0-F0A9-4D2D-800F-A0F2DD547CD4}" presName="invisiNode" presStyleLbl="node1" presStyleIdx="2" presStyleCnt="3"/>
      <dgm:spPr/>
    </dgm:pt>
    <dgm:pt modelId="{28F05B78-2BE0-4F68-B793-70CA84D8AB2D}" type="pres">
      <dgm:prSet presAssocID="{EB0913D0-F0A9-4D2D-800F-A0F2DD547CD4}" presName="imagNode" presStyleLbl="fgImgPlace1" presStyleIdx="2" presStyleCnt="3"/>
      <dgm:spPr>
        <a:blipFill>
          <a:blip xmlns:r="http://schemas.openxmlformats.org/officeDocument/2006/relationships" r:embed="rId5">
            <a:lum bright="70000" contrast="-70000"/>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Storytelling with solid fill"/>
        </a:ext>
      </dgm:extLst>
    </dgm:pt>
  </dgm:ptLst>
  <dgm:cxnLst>
    <dgm:cxn modelId="{C1FB9622-4AA4-4493-9C05-A732D2429458}" srcId="{802DF69C-BAF7-4199-A412-DC2FFAB1BC22}" destId="{0185EB79-6FEA-4194-8F60-8D7D94D999FA}" srcOrd="0" destOrd="0" parTransId="{DF08479F-0735-4CBD-BBFF-74F3641A6D93}" sibTransId="{3EB804E6-D6D7-4092-8DD8-7B03EA3820E6}"/>
    <dgm:cxn modelId="{4ABB2F2D-CD7A-4114-8822-3B75E70E6410}" type="presOf" srcId="{3EB804E6-D6D7-4092-8DD8-7B03EA3820E6}" destId="{69528B2F-0EF3-4499-B80E-D4894EC41F55}" srcOrd="0" destOrd="0" presId="urn:microsoft.com/office/officeart/2005/8/layout/hList7"/>
    <dgm:cxn modelId="{537BF84E-0672-44D9-8327-F881D85CFFDA}" type="presOf" srcId="{5818BA58-4AE5-4C1A-8C76-076641BF772C}" destId="{FF6E3B83-316B-4C22-B098-489BC4395612}" srcOrd="0" destOrd="0" presId="urn:microsoft.com/office/officeart/2005/8/layout/hList7"/>
    <dgm:cxn modelId="{85F1FD6E-3EEB-4ACC-9210-CA54693D0D14}" type="presOf" srcId="{0185EB79-6FEA-4194-8F60-8D7D94D999FA}" destId="{5FC60622-06FC-4D44-B9DD-832559EC74A7}" srcOrd="0" destOrd="0" presId="urn:microsoft.com/office/officeart/2005/8/layout/hList7"/>
    <dgm:cxn modelId="{0DF1B352-FA72-4BFC-9471-E66457F8AC22}" type="presOf" srcId="{802DF69C-BAF7-4199-A412-DC2FFAB1BC22}" destId="{22736DA0-7BE3-4070-8021-3722B6BA5C5B}" srcOrd="0" destOrd="0" presId="urn:microsoft.com/office/officeart/2005/8/layout/hList7"/>
    <dgm:cxn modelId="{2A1A2674-C4E3-4F15-BAEF-28D336938C85}" type="presOf" srcId="{0185EB79-6FEA-4194-8F60-8D7D94D999FA}" destId="{390599A9-5540-4C0E-BB69-69FFC9F5CF59}" srcOrd="1" destOrd="0" presId="urn:microsoft.com/office/officeart/2005/8/layout/hList7"/>
    <dgm:cxn modelId="{D291E78B-CB4A-403A-BBB9-5FCFF22FA40E}" type="presOf" srcId="{5818BA58-4AE5-4C1A-8C76-076641BF772C}" destId="{B15FABE3-FC43-451C-B5B6-6B29181F5EA6}" srcOrd="1" destOrd="0" presId="urn:microsoft.com/office/officeart/2005/8/layout/hList7"/>
    <dgm:cxn modelId="{DBCCB795-0414-43C3-9401-47470AFD306F}" type="presOf" srcId="{EB0913D0-F0A9-4D2D-800F-A0F2DD547CD4}" destId="{CE9D4296-1876-4B51-A061-8836CC0D17FB}" srcOrd="1" destOrd="0" presId="urn:microsoft.com/office/officeart/2005/8/layout/hList7"/>
    <dgm:cxn modelId="{DD78B1CB-BD9F-4C7E-BDAB-3F5056A67496}" srcId="{802DF69C-BAF7-4199-A412-DC2FFAB1BC22}" destId="{EB0913D0-F0A9-4D2D-800F-A0F2DD547CD4}" srcOrd="2" destOrd="0" parTransId="{7EBDBA13-6E18-4613-8E36-C5CE8737B04C}" sibTransId="{1D5D3F4C-D6B0-453B-8968-4BDC09A4B511}"/>
    <dgm:cxn modelId="{FD3F18CC-FC2F-4138-8371-7C2D8ED053B4}" type="presOf" srcId="{EB0913D0-F0A9-4D2D-800F-A0F2DD547CD4}" destId="{E8E5462C-F168-4B11-8378-CDEB1204AA67}" srcOrd="0" destOrd="0" presId="urn:microsoft.com/office/officeart/2005/8/layout/hList7"/>
    <dgm:cxn modelId="{6547E7DE-A02E-4EB4-989C-94FE76B805E8}" type="presOf" srcId="{F9C9C659-9462-4002-95D9-4FFAAFC2BE2D}" destId="{64A8F29F-9136-4DCF-A07D-89F8AF474DA8}" srcOrd="0" destOrd="0" presId="urn:microsoft.com/office/officeart/2005/8/layout/hList7"/>
    <dgm:cxn modelId="{070282EE-7E8E-40EF-8BA6-649B0CCBE736}" srcId="{802DF69C-BAF7-4199-A412-DC2FFAB1BC22}" destId="{5818BA58-4AE5-4C1A-8C76-076641BF772C}" srcOrd="1" destOrd="0" parTransId="{0802DAD4-8BF9-4B12-B7D3-BDA4C48DEA93}" sibTransId="{F9C9C659-9462-4002-95D9-4FFAAFC2BE2D}"/>
    <dgm:cxn modelId="{74EAA089-A9B1-44B0-BA5D-17760A9A41DD}" type="presParOf" srcId="{22736DA0-7BE3-4070-8021-3722B6BA5C5B}" destId="{92141240-D421-40BE-B0AF-2D4F76EC6CFA}" srcOrd="0" destOrd="0" presId="urn:microsoft.com/office/officeart/2005/8/layout/hList7"/>
    <dgm:cxn modelId="{7C30C47C-451A-4D52-8F24-742B9914D592}" type="presParOf" srcId="{22736DA0-7BE3-4070-8021-3722B6BA5C5B}" destId="{8148727E-8A1B-4338-A71E-7632B5BB20C6}" srcOrd="1" destOrd="0" presId="urn:microsoft.com/office/officeart/2005/8/layout/hList7"/>
    <dgm:cxn modelId="{828D3C1C-1B2A-47C1-80B6-AE506D8F9BA8}" type="presParOf" srcId="{8148727E-8A1B-4338-A71E-7632B5BB20C6}" destId="{6B2D3057-8900-4258-B7FA-871B43DD056A}" srcOrd="0" destOrd="0" presId="urn:microsoft.com/office/officeart/2005/8/layout/hList7"/>
    <dgm:cxn modelId="{0D77F392-FEC3-4973-9A83-BE47CA0B4A63}" type="presParOf" srcId="{6B2D3057-8900-4258-B7FA-871B43DD056A}" destId="{5FC60622-06FC-4D44-B9DD-832559EC74A7}" srcOrd="0" destOrd="0" presId="urn:microsoft.com/office/officeart/2005/8/layout/hList7"/>
    <dgm:cxn modelId="{9995074A-04C3-4CB8-BE56-D4A8CA81894C}" type="presParOf" srcId="{6B2D3057-8900-4258-B7FA-871B43DD056A}" destId="{390599A9-5540-4C0E-BB69-69FFC9F5CF59}" srcOrd="1" destOrd="0" presId="urn:microsoft.com/office/officeart/2005/8/layout/hList7"/>
    <dgm:cxn modelId="{5E8B8650-05CB-4BE1-9A6A-D5CE13452EE7}" type="presParOf" srcId="{6B2D3057-8900-4258-B7FA-871B43DD056A}" destId="{DFE9B793-A473-4FCC-888E-FB5A42F95559}" srcOrd="2" destOrd="0" presId="urn:microsoft.com/office/officeart/2005/8/layout/hList7"/>
    <dgm:cxn modelId="{C3953806-D56E-42B0-A302-636DB81BA1D0}" type="presParOf" srcId="{6B2D3057-8900-4258-B7FA-871B43DD056A}" destId="{2448DB3B-DFCF-4164-AF23-002BB51ACB47}" srcOrd="3" destOrd="0" presId="urn:microsoft.com/office/officeart/2005/8/layout/hList7"/>
    <dgm:cxn modelId="{F38FBC73-FBBF-4A20-A8A0-E3DA53F487F8}" type="presParOf" srcId="{8148727E-8A1B-4338-A71E-7632B5BB20C6}" destId="{69528B2F-0EF3-4499-B80E-D4894EC41F55}" srcOrd="1" destOrd="0" presId="urn:microsoft.com/office/officeart/2005/8/layout/hList7"/>
    <dgm:cxn modelId="{043E33C3-28FD-41F7-9621-08D6FB615B08}" type="presParOf" srcId="{8148727E-8A1B-4338-A71E-7632B5BB20C6}" destId="{2E5D5599-BA41-410E-8E38-5FFD14092A72}" srcOrd="2" destOrd="0" presId="urn:microsoft.com/office/officeart/2005/8/layout/hList7"/>
    <dgm:cxn modelId="{EA59E30E-F27B-472D-B557-C52E7DB4D590}" type="presParOf" srcId="{2E5D5599-BA41-410E-8E38-5FFD14092A72}" destId="{FF6E3B83-316B-4C22-B098-489BC4395612}" srcOrd="0" destOrd="0" presId="urn:microsoft.com/office/officeart/2005/8/layout/hList7"/>
    <dgm:cxn modelId="{ABBDA40F-070A-4CD4-92AC-1DB3B0948118}" type="presParOf" srcId="{2E5D5599-BA41-410E-8E38-5FFD14092A72}" destId="{B15FABE3-FC43-451C-B5B6-6B29181F5EA6}" srcOrd="1" destOrd="0" presId="urn:microsoft.com/office/officeart/2005/8/layout/hList7"/>
    <dgm:cxn modelId="{BFEEF062-BD9D-4746-AA21-8A58BB8967F6}" type="presParOf" srcId="{2E5D5599-BA41-410E-8E38-5FFD14092A72}" destId="{28AB7DE7-5EC2-48FA-B8C7-45505DE01435}" srcOrd="2" destOrd="0" presId="urn:microsoft.com/office/officeart/2005/8/layout/hList7"/>
    <dgm:cxn modelId="{0538D668-ABE0-4B7F-A9F0-28F44E553803}" type="presParOf" srcId="{2E5D5599-BA41-410E-8E38-5FFD14092A72}" destId="{AB5B1A32-21AA-43D7-A2D2-E07E6E54B30B}" srcOrd="3" destOrd="0" presId="urn:microsoft.com/office/officeart/2005/8/layout/hList7"/>
    <dgm:cxn modelId="{6794A6FE-3AFF-46E1-9647-977ECDE35F0D}" type="presParOf" srcId="{8148727E-8A1B-4338-A71E-7632B5BB20C6}" destId="{64A8F29F-9136-4DCF-A07D-89F8AF474DA8}" srcOrd="3" destOrd="0" presId="urn:microsoft.com/office/officeart/2005/8/layout/hList7"/>
    <dgm:cxn modelId="{80458934-C76C-4EB7-898E-C01DFD00F967}" type="presParOf" srcId="{8148727E-8A1B-4338-A71E-7632B5BB20C6}" destId="{75BEFD40-B8DA-42DD-9367-1D9BFDE22A68}" srcOrd="4" destOrd="0" presId="urn:microsoft.com/office/officeart/2005/8/layout/hList7"/>
    <dgm:cxn modelId="{A4A075F2-8CDD-4006-9F64-80AA6264B928}" type="presParOf" srcId="{75BEFD40-B8DA-42DD-9367-1D9BFDE22A68}" destId="{E8E5462C-F168-4B11-8378-CDEB1204AA67}" srcOrd="0" destOrd="0" presId="urn:microsoft.com/office/officeart/2005/8/layout/hList7"/>
    <dgm:cxn modelId="{E16804A3-D2D2-45B8-B83A-AB033D7E76C6}" type="presParOf" srcId="{75BEFD40-B8DA-42DD-9367-1D9BFDE22A68}" destId="{CE9D4296-1876-4B51-A061-8836CC0D17FB}" srcOrd="1" destOrd="0" presId="urn:microsoft.com/office/officeart/2005/8/layout/hList7"/>
    <dgm:cxn modelId="{051B756C-2196-48A7-B264-9CFFF81970BD}" type="presParOf" srcId="{75BEFD40-B8DA-42DD-9367-1D9BFDE22A68}" destId="{C0242873-6C35-44E4-ABAD-C2E24A8BF1D6}" srcOrd="2" destOrd="0" presId="urn:microsoft.com/office/officeart/2005/8/layout/hList7"/>
    <dgm:cxn modelId="{B1AA6EE7-60CB-4894-9C51-934E8A6A3B17}" type="presParOf" srcId="{75BEFD40-B8DA-42DD-9367-1D9BFDE22A68}" destId="{28F05B78-2BE0-4F68-B793-70CA84D8AB2D}"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5CF17A60-4DA9-469A-B5DA-B9BBAF3E18FC}" type="doc">
      <dgm:prSet loTypeId="urn:microsoft.com/office/officeart/2005/8/layout/vList4" loCatId="picture" qsTypeId="urn:microsoft.com/office/officeart/2005/8/quickstyle/simple1" qsCatId="simple" csTypeId="urn:microsoft.com/office/officeart/2005/8/colors/colorful5" csCatId="colorful" phldr="1"/>
      <dgm:spPr/>
      <dgm:t>
        <a:bodyPr/>
        <a:lstStyle/>
        <a:p>
          <a:endParaRPr lang="en-GB"/>
        </a:p>
      </dgm:t>
    </dgm:pt>
    <dgm:pt modelId="{324544EA-1B88-4364-B135-51F7AC4F5DDA}">
      <dgm:prSet phldrT="[Text]"/>
      <dgm:spPr>
        <a:solidFill>
          <a:srgbClr val="2B9BD5"/>
        </a:solidFill>
      </dgm:spPr>
      <dgm:t>
        <a:bodyPr lIns="144000" rIns="144000"/>
        <a:lstStyle/>
        <a:p>
          <a:pPr>
            <a:buNone/>
          </a:pPr>
          <a:r>
            <a:rPr lang="en-GB" dirty="0">
              <a:latin typeface="Arial" panose="020B0604020202020204" pitchFamily="34" charset="0"/>
              <a:cs typeface="Arial" panose="020B0604020202020204" pitchFamily="34" charset="0"/>
            </a:rPr>
            <a:t>A class of 15 pupils are due to complete a GCSE with 3 units of work: Unit 1, Unit 2 and Unit 3.</a:t>
          </a:r>
        </a:p>
      </dgm:t>
    </dgm:pt>
    <dgm:pt modelId="{0F94B2D5-FB39-400C-BF41-DA9035696C12}" type="parTrans" cxnId="{07A59E65-5885-466C-AF5A-75A46C012837}">
      <dgm:prSet/>
      <dgm:spPr/>
      <dgm:t>
        <a:bodyPr/>
        <a:lstStyle/>
        <a:p>
          <a:endParaRPr lang="en-GB"/>
        </a:p>
      </dgm:t>
    </dgm:pt>
    <dgm:pt modelId="{60E3608E-A8EE-41BB-A857-1834F021ED52}" type="sibTrans" cxnId="{07A59E65-5885-466C-AF5A-75A46C012837}">
      <dgm:prSet/>
      <dgm:spPr/>
      <dgm:t>
        <a:bodyPr/>
        <a:lstStyle/>
        <a:p>
          <a:endParaRPr lang="en-GB"/>
        </a:p>
      </dgm:t>
    </dgm:pt>
    <dgm:pt modelId="{4156D749-92D0-4833-BA4E-B3A3767127D6}">
      <dgm:prSet phldrT="[Text]"/>
      <dgm:spPr>
        <a:solidFill>
          <a:srgbClr val="45B5DD"/>
        </a:solidFill>
      </dgm:spPr>
      <dgm:t>
        <a:bodyPr lIns="144000" rIns="144000"/>
        <a:lstStyle/>
        <a:p>
          <a:pPr>
            <a:buNone/>
          </a:pPr>
          <a:r>
            <a:rPr lang="en-GB" dirty="0">
              <a:latin typeface="Arial" panose="020B0604020202020204" pitchFamily="34" charset="0"/>
              <a:cs typeface="Arial" panose="020B0604020202020204" pitchFamily="34" charset="0"/>
            </a:rPr>
            <a:t>Due to lockdown and school closures the class have missed face-to-face teaching of parts of the course and have only completed Units 1 and 2.</a:t>
          </a:r>
        </a:p>
      </dgm:t>
    </dgm:pt>
    <dgm:pt modelId="{1DF20128-B870-4047-996E-DB7033DBAA76}" type="parTrans" cxnId="{E3D513EB-107D-4F3A-9D86-037F0F5DC3C3}">
      <dgm:prSet/>
      <dgm:spPr/>
      <dgm:t>
        <a:bodyPr/>
        <a:lstStyle/>
        <a:p>
          <a:endParaRPr lang="en-GB"/>
        </a:p>
      </dgm:t>
    </dgm:pt>
    <dgm:pt modelId="{09FCFEC3-B1A8-4250-B6F9-347E66ACB902}" type="sibTrans" cxnId="{E3D513EB-107D-4F3A-9D86-037F0F5DC3C3}">
      <dgm:prSet/>
      <dgm:spPr/>
      <dgm:t>
        <a:bodyPr/>
        <a:lstStyle/>
        <a:p>
          <a:endParaRPr lang="en-GB"/>
        </a:p>
      </dgm:t>
    </dgm:pt>
    <dgm:pt modelId="{3D730F1B-3B53-41FB-98E6-DD13182788DA}">
      <dgm:prSet phldrT="[Text]"/>
      <dgm:spPr>
        <a:solidFill>
          <a:srgbClr val="3EC68C"/>
        </a:solidFill>
      </dgm:spPr>
      <dgm:t>
        <a:bodyPr lIns="144000" rIns="144000"/>
        <a:lstStyle/>
        <a:p>
          <a:pPr>
            <a:buNone/>
          </a:pPr>
          <a:r>
            <a:rPr lang="en-GB" dirty="0">
              <a:latin typeface="Arial" panose="020B0604020202020204" pitchFamily="34" charset="0"/>
              <a:cs typeface="Arial" panose="020B0604020202020204" pitchFamily="34" charset="0"/>
            </a:rPr>
            <a:t>Therefore the school will base their Centre Determined Grades as follows:</a:t>
          </a:r>
        </a:p>
      </dgm:t>
    </dgm:pt>
    <dgm:pt modelId="{98E2D5AE-A958-43D2-A02D-08B8DC31B284}" type="parTrans" cxnId="{7FCB6A70-ABF2-4F35-AA38-230E8193EF25}">
      <dgm:prSet/>
      <dgm:spPr/>
      <dgm:t>
        <a:bodyPr/>
        <a:lstStyle/>
        <a:p>
          <a:endParaRPr lang="en-GB"/>
        </a:p>
      </dgm:t>
    </dgm:pt>
    <dgm:pt modelId="{9A8638AC-2122-4850-8603-D2C2532B3A97}" type="sibTrans" cxnId="{7FCB6A70-ABF2-4F35-AA38-230E8193EF25}">
      <dgm:prSet/>
      <dgm:spPr/>
      <dgm:t>
        <a:bodyPr/>
        <a:lstStyle/>
        <a:p>
          <a:endParaRPr lang="en-GB"/>
        </a:p>
      </dgm:t>
    </dgm:pt>
    <dgm:pt modelId="{D85EAB66-C626-4221-B0F4-F66D08DFB37D}">
      <dgm:prSet/>
      <dgm:spPr>
        <a:solidFill>
          <a:srgbClr val="48CAB4"/>
        </a:solidFill>
      </dgm:spPr>
      <dgm:t>
        <a:bodyPr lIns="144000" rIns="144000"/>
        <a:lstStyle/>
        <a:p>
          <a:pPr>
            <a:buNone/>
          </a:pPr>
          <a:r>
            <a:rPr lang="en-GB" dirty="0">
              <a:latin typeface="Arial" panose="020B0604020202020204" pitchFamily="34" charset="0"/>
              <a:cs typeface="Arial" panose="020B0604020202020204" pitchFamily="34" charset="0"/>
            </a:rPr>
            <a:t>We must only assess our pupils on the parts of the course they have completed.</a:t>
          </a:r>
        </a:p>
      </dgm:t>
    </dgm:pt>
    <dgm:pt modelId="{24741AEE-FDB0-4DE4-8841-23191F9C4127}" type="parTrans" cxnId="{448E7EBB-02B9-48E0-899F-DB8AEFA46BFF}">
      <dgm:prSet/>
      <dgm:spPr/>
      <dgm:t>
        <a:bodyPr/>
        <a:lstStyle/>
        <a:p>
          <a:endParaRPr lang="en-GB"/>
        </a:p>
      </dgm:t>
    </dgm:pt>
    <dgm:pt modelId="{52C86A48-F3DD-4E66-A40F-CACD25AE9E2F}" type="sibTrans" cxnId="{448E7EBB-02B9-48E0-899F-DB8AEFA46BFF}">
      <dgm:prSet/>
      <dgm:spPr/>
      <dgm:t>
        <a:bodyPr/>
        <a:lstStyle/>
        <a:p>
          <a:endParaRPr lang="en-GB"/>
        </a:p>
      </dgm:t>
    </dgm:pt>
    <dgm:pt modelId="{DFD8D3AC-BCBB-4535-8CAF-4A83E4F48A09}">
      <dgm:prSet/>
      <dgm:spPr>
        <a:solidFill>
          <a:srgbClr val="51C8D1"/>
        </a:solidFill>
      </dgm:spPr>
      <dgm:t>
        <a:bodyPr lIns="144000" rIns="144000"/>
        <a:lstStyle/>
        <a:p>
          <a:pPr>
            <a:buNone/>
          </a:pPr>
          <a:r>
            <a:rPr lang="en-GB" dirty="0">
              <a:latin typeface="Arial" panose="020B0604020202020204" pitchFamily="34" charset="0"/>
              <a:cs typeface="Arial" panose="020B0604020202020204" pitchFamily="34" charset="0"/>
            </a:rPr>
            <a:t>One pupil (Pupil A) has missed another 6 weeks of school on top of this due to illness and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self-isolation and has only completed Unit 1.</a:t>
          </a:r>
        </a:p>
      </dgm:t>
    </dgm:pt>
    <dgm:pt modelId="{826DFD96-7713-4C9B-9FB3-EE303D464526}" type="parTrans" cxnId="{EC77D963-A74E-4B99-9302-E574730F808E}">
      <dgm:prSet/>
      <dgm:spPr/>
      <dgm:t>
        <a:bodyPr/>
        <a:lstStyle/>
        <a:p>
          <a:endParaRPr lang="en-GB"/>
        </a:p>
      </dgm:t>
    </dgm:pt>
    <dgm:pt modelId="{2FC39FD4-BEDC-4023-8DB4-F28D6DF3C310}" type="sibTrans" cxnId="{EC77D963-A74E-4B99-9302-E574730F808E}">
      <dgm:prSet/>
      <dgm:spPr/>
      <dgm:t>
        <a:bodyPr/>
        <a:lstStyle/>
        <a:p>
          <a:endParaRPr lang="en-GB"/>
        </a:p>
      </dgm:t>
    </dgm:pt>
    <dgm:pt modelId="{3C3CAEF6-79DC-4AD0-8066-B752B24ED64F}" type="pres">
      <dgm:prSet presAssocID="{5CF17A60-4DA9-469A-B5DA-B9BBAF3E18FC}" presName="linear" presStyleCnt="0">
        <dgm:presLayoutVars>
          <dgm:dir/>
          <dgm:resizeHandles val="exact"/>
        </dgm:presLayoutVars>
      </dgm:prSet>
      <dgm:spPr/>
    </dgm:pt>
    <dgm:pt modelId="{31C85171-3FA2-4C2E-9533-8ABBD585C9C7}" type="pres">
      <dgm:prSet presAssocID="{324544EA-1B88-4364-B135-51F7AC4F5DDA}" presName="comp" presStyleCnt="0"/>
      <dgm:spPr/>
    </dgm:pt>
    <dgm:pt modelId="{3A4C603E-E762-4F18-A9F9-AF4DDBF8CD83}" type="pres">
      <dgm:prSet presAssocID="{324544EA-1B88-4364-B135-51F7AC4F5DDA}" presName="box" presStyleLbl="node1" presStyleIdx="0" presStyleCnt="5" custLinFactNeighborX="-7"/>
      <dgm:spPr/>
    </dgm:pt>
    <dgm:pt modelId="{D6ADC048-2610-4E1C-B4A9-A5D1991EDBF8}" type="pres">
      <dgm:prSet presAssocID="{324544EA-1B88-4364-B135-51F7AC4F5DDA}" presName="img" presStyleLbl="fgImgPlace1" presStyleIdx="0" presStyleCnt="5" custScaleY="106663" custLinFactNeighborX="1088" custLinFactNeighborY="-1322"/>
      <dgm:spPr>
        <a:blipFill dpi="0" rotWithShape="1">
          <a:blip xmlns:r="http://schemas.openxmlformats.org/officeDocument/2006/relationships" r:embed="rId1">
            <a:lum bright="70000" contrast="-70000"/>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4717" t="6522" r="24717" b="6522"/>
          </a:stretch>
        </a:blipFill>
      </dgm:spPr>
      <dgm:extLst>
        <a:ext uri="{E40237B7-FDA0-4F09-8148-C483321AD2D9}">
          <dgm14:cNvPr xmlns:dgm14="http://schemas.microsoft.com/office/drawing/2010/diagram" id="0" name="" descr="Group of people with solid fill"/>
        </a:ext>
      </dgm:extLst>
    </dgm:pt>
    <dgm:pt modelId="{05CED44A-E88E-450D-B40E-D51D1DFE8A4A}" type="pres">
      <dgm:prSet presAssocID="{324544EA-1B88-4364-B135-51F7AC4F5DDA}" presName="text" presStyleLbl="node1" presStyleIdx="0" presStyleCnt="5">
        <dgm:presLayoutVars>
          <dgm:bulletEnabled val="1"/>
        </dgm:presLayoutVars>
      </dgm:prSet>
      <dgm:spPr/>
    </dgm:pt>
    <dgm:pt modelId="{F6351F95-8900-4D58-B668-7A66F3F5332F}" type="pres">
      <dgm:prSet presAssocID="{60E3608E-A8EE-41BB-A857-1834F021ED52}" presName="spacer" presStyleCnt="0"/>
      <dgm:spPr/>
    </dgm:pt>
    <dgm:pt modelId="{3217A100-93E6-4BFA-BF3E-1200FBBBFA06}" type="pres">
      <dgm:prSet presAssocID="{4156D749-92D0-4833-BA4E-B3A3767127D6}" presName="comp" presStyleCnt="0"/>
      <dgm:spPr/>
    </dgm:pt>
    <dgm:pt modelId="{36857A99-B61B-4171-B247-BC159F712739}" type="pres">
      <dgm:prSet presAssocID="{4156D749-92D0-4833-BA4E-B3A3767127D6}" presName="box" presStyleLbl="node1" presStyleIdx="1" presStyleCnt="5"/>
      <dgm:spPr/>
    </dgm:pt>
    <dgm:pt modelId="{E6FE5E36-10A1-43E2-B918-8E47DDF2B87A}" type="pres">
      <dgm:prSet presAssocID="{4156D749-92D0-4833-BA4E-B3A3767127D6}" presName="img" presStyleLbl="fgImgPlace1" presStyleIdx="1" presStyleCnt="5"/>
      <dgm:spPr>
        <a:blipFill dpi="0" rotWithShape="1">
          <a:blip xmlns:r="http://schemas.openxmlformats.org/officeDocument/2006/relationships" r:embed="rId3">
            <a:lum bright="70000" contrast="-70000"/>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2148" t="-4236" r="22148" b="-4236"/>
          </a:stretch>
        </a:blipFill>
      </dgm:spPr>
      <dgm:extLst>
        <a:ext uri="{E40237B7-FDA0-4F09-8148-C483321AD2D9}">
          <dgm14:cNvPr xmlns:dgm14="http://schemas.microsoft.com/office/drawing/2010/diagram" id="0" name="" descr="Harvey Balls 65% with solid fill"/>
        </a:ext>
      </dgm:extLst>
    </dgm:pt>
    <dgm:pt modelId="{04889A9E-B563-475D-B7B9-DE193D8ED458}" type="pres">
      <dgm:prSet presAssocID="{4156D749-92D0-4833-BA4E-B3A3767127D6}" presName="text" presStyleLbl="node1" presStyleIdx="1" presStyleCnt="5">
        <dgm:presLayoutVars>
          <dgm:bulletEnabled val="1"/>
        </dgm:presLayoutVars>
      </dgm:prSet>
      <dgm:spPr/>
    </dgm:pt>
    <dgm:pt modelId="{E3647709-F704-4DB2-9D02-94B56875A39B}" type="pres">
      <dgm:prSet presAssocID="{09FCFEC3-B1A8-4250-B6F9-347E66ACB902}" presName="spacer" presStyleCnt="0"/>
      <dgm:spPr/>
    </dgm:pt>
    <dgm:pt modelId="{09D6531E-1AEB-408D-971B-3BFC5E8DACA0}" type="pres">
      <dgm:prSet presAssocID="{DFD8D3AC-BCBB-4535-8CAF-4A83E4F48A09}" presName="comp" presStyleCnt="0"/>
      <dgm:spPr/>
    </dgm:pt>
    <dgm:pt modelId="{149FF389-F082-433D-88C2-EA16CD1CD08A}" type="pres">
      <dgm:prSet presAssocID="{DFD8D3AC-BCBB-4535-8CAF-4A83E4F48A09}" presName="box" presStyleLbl="node1" presStyleIdx="2" presStyleCnt="5"/>
      <dgm:spPr/>
    </dgm:pt>
    <dgm:pt modelId="{5DE9F136-37C4-42D8-97C6-D5DE40553AC6}" type="pres">
      <dgm:prSet presAssocID="{DFD8D3AC-BCBB-4535-8CAF-4A83E4F48A09}" presName="img" presStyleLbl="fgImgPlace1" presStyleIdx="2" presStyleCnt="5"/>
      <dgm:spPr>
        <a:blipFill dpi="0" rotWithShape="1">
          <a:blip xmlns:r="http://schemas.openxmlformats.org/officeDocument/2006/relationships" r:embed="rId5">
            <a:lum bright="70000" contrast="-70000"/>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2148" t="-4236" r="22148" b="-4236"/>
          </a:stretch>
        </a:blipFill>
      </dgm:spPr>
      <dgm:extLst>
        <a:ext uri="{E40237B7-FDA0-4F09-8148-C483321AD2D9}">
          <dgm14:cNvPr xmlns:dgm14="http://schemas.microsoft.com/office/drawing/2010/diagram" id="0" name="" descr="Harvey Balls 35% with solid fill"/>
        </a:ext>
      </dgm:extLst>
    </dgm:pt>
    <dgm:pt modelId="{5D31E6CF-B14B-4C1A-8124-2E66FCE86A4E}" type="pres">
      <dgm:prSet presAssocID="{DFD8D3AC-BCBB-4535-8CAF-4A83E4F48A09}" presName="text" presStyleLbl="node1" presStyleIdx="2" presStyleCnt="5">
        <dgm:presLayoutVars>
          <dgm:bulletEnabled val="1"/>
        </dgm:presLayoutVars>
      </dgm:prSet>
      <dgm:spPr/>
    </dgm:pt>
    <dgm:pt modelId="{6E7A070A-A5BF-4B9E-80B3-7991DED9212C}" type="pres">
      <dgm:prSet presAssocID="{2FC39FD4-BEDC-4023-8DB4-F28D6DF3C310}" presName="spacer" presStyleCnt="0"/>
      <dgm:spPr/>
    </dgm:pt>
    <dgm:pt modelId="{F8B95EDD-8CF1-47AA-9484-E395BC746483}" type="pres">
      <dgm:prSet presAssocID="{D85EAB66-C626-4221-B0F4-F66D08DFB37D}" presName="comp" presStyleCnt="0"/>
      <dgm:spPr/>
    </dgm:pt>
    <dgm:pt modelId="{069BE197-3294-4613-BE36-CDADEE5456ED}" type="pres">
      <dgm:prSet presAssocID="{D85EAB66-C626-4221-B0F4-F66D08DFB37D}" presName="box" presStyleLbl="node1" presStyleIdx="3" presStyleCnt="5"/>
      <dgm:spPr/>
    </dgm:pt>
    <dgm:pt modelId="{0A2645EE-EFC7-4C9A-BDE2-5BF735F1AF19}" type="pres">
      <dgm:prSet presAssocID="{D85EAB66-C626-4221-B0F4-F66D08DFB37D}" presName="img" presStyleLbl="fgImgPlace1" presStyleIdx="3" presStyleCnt="5"/>
      <dgm:spPr>
        <a:blipFill dpi="0" rotWithShape="1">
          <a:blip xmlns:r="http://schemas.openxmlformats.org/officeDocument/2006/relationships" r:embed="rId7">
            <a:lum bright="70000" contrast="-70000"/>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l="24933" t="-1524" r="24933" b="-1524"/>
          </a:stretch>
        </a:blipFill>
      </dgm:spPr>
      <dgm:extLst>
        <a:ext uri="{E40237B7-FDA0-4F09-8148-C483321AD2D9}">
          <dgm14:cNvPr xmlns:dgm14="http://schemas.microsoft.com/office/drawing/2010/diagram" id="0" name="" descr="Clipboard Partially Checked with solid fill"/>
        </a:ext>
      </dgm:extLst>
    </dgm:pt>
    <dgm:pt modelId="{78E6E014-E3C2-41D7-8E7A-DDCAA7C05D4D}" type="pres">
      <dgm:prSet presAssocID="{D85EAB66-C626-4221-B0F4-F66D08DFB37D}" presName="text" presStyleLbl="node1" presStyleIdx="3" presStyleCnt="5">
        <dgm:presLayoutVars>
          <dgm:bulletEnabled val="1"/>
        </dgm:presLayoutVars>
      </dgm:prSet>
      <dgm:spPr/>
    </dgm:pt>
    <dgm:pt modelId="{410F0A1B-B555-45C2-93B4-BB6B25626C24}" type="pres">
      <dgm:prSet presAssocID="{52C86A48-F3DD-4E66-A40F-CACD25AE9E2F}" presName="spacer" presStyleCnt="0"/>
      <dgm:spPr/>
    </dgm:pt>
    <dgm:pt modelId="{5C20BB2B-D2E1-4B87-99EB-CB3CE32D8ED2}" type="pres">
      <dgm:prSet presAssocID="{3D730F1B-3B53-41FB-98E6-DD13182788DA}" presName="comp" presStyleCnt="0"/>
      <dgm:spPr/>
    </dgm:pt>
    <dgm:pt modelId="{CB53196F-DA52-487A-904B-CD45A6A686FD}" type="pres">
      <dgm:prSet presAssocID="{3D730F1B-3B53-41FB-98E6-DD13182788DA}" presName="box" presStyleLbl="node1" presStyleIdx="4" presStyleCnt="5"/>
      <dgm:spPr/>
    </dgm:pt>
    <dgm:pt modelId="{E3AFEF87-E836-4E6C-9586-5EF3BEFD67D3}" type="pres">
      <dgm:prSet presAssocID="{3D730F1B-3B53-41FB-98E6-DD13182788DA}" presName="img" presStyleLbl="fgImgPlace1" presStyleIdx="4" presStyleCnt="5"/>
      <dgm:spPr>
        <a:blipFill dpi="0" rotWithShape="1">
          <a:blip xmlns:r="http://schemas.openxmlformats.org/officeDocument/2006/relationships" r:embed="rId9">
            <a:lum bright="70000" contrast="-70000"/>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l="11008" t="-50263" r="11008" b="-50263"/>
          </a:stretch>
        </a:blipFill>
      </dgm:spPr>
      <dgm:extLst>
        <a:ext uri="{E40237B7-FDA0-4F09-8148-C483321AD2D9}">
          <dgm14:cNvPr xmlns:dgm14="http://schemas.microsoft.com/office/drawing/2010/diagram" id="0" name="" descr="Arrow Right with solid fill"/>
        </a:ext>
      </dgm:extLst>
    </dgm:pt>
    <dgm:pt modelId="{19EBE703-34F4-42CB-968B-95E007D6696D}" type="pres">
      <dgm:prSet presAssocID="{3D730F1B-3B53-41FB-98E6-DD13182788DA}" presName="text" presStyleLbl="node1" presStyleIdx="4" presStyleCnt="5">
        <dgm:presLayoutVars>
          <dgm:bulletEnabled val="1"/>
        </dgm:presLayoutVars>
      </dgm:prSet>
      <dgm:spPr/>
    </dgm:pt>
  </dgm:ptLst>
  <dgm:cxnLst>
    <dgm:cxn modelId="{D25A4C1E-7F7B-4054-8156-679EAEF2D25B}" type="presOf" srcId="{4156D749-92D0-4833-BA4E-B3A3767127D6}" destId="{36857A99-B61B-4171-B247-BC159F712739}" srcOrd="0" destOrd="0" presId="urn:microsoft.com/office/officeart/2005/8/layout/vList4"/>
    <dgm:cxn modelId="{82B8C436-4721-4F51-8E0D-FFEF26F89690}" type="presOf" srcId="{4156D749-92D0-4833-BA4E-B3A3767127D6}" destId="{04889A9E-B563-475D-B7B9-DE193D8ED458}" srcOrd="1" destOrd="0" presId="urn:microsoft.com/office/officeart/2005/8/layout/vList4"/>
    <dgm:cxn modelId="{EC77D963-A74E-4B99-9302-E574730F808E}" srcId="{5CF17A60-4DA9-469A-B5DA-B9BBAF3E18FC}" destId="{DFD8D3AC-BCBB-4535-8CAF-4A83E4F48A09}" srcOrd="2" destOrd="0" parTransId="{826DFD96-7713-4C9B-9FB3-EE303D464526}" sibTransId="{2FC39FD4-BEDC-4023-8DB4-F28D6DF3C310}"/>
    <dgm:cxn modelId="{07A59E65-5885-466C-AF5A-75A46C012837}" srcId="{5CF17A60-4DA9-469A-B5DA-B9BBAF3E18FC}" destId="{324544EA-1B88-4364-B135-51F7AC4F5DDA}" srcOrd="0" destOrd="0" parTransId="{0F94B2D5-FB39-400C-BF41-DA9035696C12}" sibTransId="{60E3608E-A8EE-41BB-A857-1834F021ED52}"/>
    <dgm:cxn modelId="{E4C3BC6D-2556-4C47-827B-B7A2D642AB00}" type="presOf" srcId="{D85EAB66-C626-4221-B0F4-F66D08DFB37D}" destId="{069BE197-3294-4613-BE36-CDADEE5456ED}" srcOrd="0" destOrd="0" presId="urn:microsoft.com/office/officeart/2005/8/layout/vList4"/>
    <dgm:cxn modelId="{D54DD24D-CFBB-458D-BB58-DD625DAD9057}" type="presOf" srcId="{DFD8D3AC-BCBB-4535-8CAF-4A83E4F48A09}" destId="{149FF389-F082-433D-88C2-EA16CD1CD08A}" srcOrd="0" destOrd="0" presId="urn:microsoft.com/office/officeart/2005/8/layout/vList4"/>
    <dgm:cxn modelId="{7FCB6A70-ABF2-4F35-AA38-230E8193EF25}" srcId="{5CF17A60-4DA9-469A-B5DA-B9BBAF3E18FC}" destId="{3D730F1B-3B53-41FB-98E6-DD13182788DA}" srcOrd="4" destOrd="0" parTransId="{98E2D5AE-A958-43D2-A02D-08B8DC31B284}" sibTransId="{9A8638AC-2122-4850-8603-D2C2532B3A97}"/>
    <dgm:cxn modelId="{3BDCA27E-594E-4EA1-8B17-D4ECDA0AF189}" type="presOf" srcId="{DFD8D3AC-BCBB-4535-8CAF-4A83E4F48A09}" destId="{5D31E6CF-B14B-4C1A-8124-2E66FCE86A4E}" srcOrd="1" destOrd="0" presId="urn:microsoft.com/office/officeart/2005/8/layout/vList4"/>
    <dgm:cxn modelId="{38B8FB96-78AF-4743-A120-EAB6089213FF}" type="presOf" srcId="{5CF17A60-4DA9-469A-B5DA-B9BBAF3E18FC}" destId="{3C3CAEF6-79DC-4AD0-8066-B752B24ED64F}" srcOrd="0" destOrd="0" presId="urn:microsoft.com/office/officeart/2005/8/layout/vList4"/>
    <dgm:cxn modelId="{6CA509BB-5ED8-409B-A47D-9287A1946C9C}" type="presOf" srcId="{324544EA-1B88-4364-B135-51F7AC4F5DDA}" destId="{3A4C603E-E762-4F18-A9F9-AF4DDBF8CD83}" srcOrd="0" destOrd="0" presId="urn:microsoft.com/office/officeart/2005/8/layout/vList4"/>
    <dgm:cxn modelId="{448E7EBB-02B9-48E0-899F-DB8AEFA46BFF}" srcId="{5CF17A60-4DA9-469A-B5DA-B9BBAF3E18FC}" destId="{D85EAB66-C626-4221-B0F4-F66D08DFB37D}" srcOrd="3" destOrd="0" parTransId="{24741AEE-FDB0-4DE4-8841-23191F9C4127}" sibTransId="{52C86A48-F3DD-4E66-A40F-CACD25AE9E2F}"/>
    <dgm:cxn modelId="{246575BC-428C-429A-A161-AECACBB389D5}" type="presOf" srcId="{324544EA-1B88-4364-B135-51F7AC4F5DDA}" destId="{05CED44A-E88E-450D-B40E-D51D1DFE8A4A}" srcOrd="1" destOrd="0" presId="urn:microsoft.com/office/officeart/2005/8/layout/vList4"/>
    <dgm:cxn modelId="{948F02D7-7F5D-43D3-BD15-5420706F64D6}" type="presOf" srcId="{3D730F1B-3B53-41FB-98E6-DD13182788DA}" destId="{CB53196F-DA52-487A-904B-CD45A6A686FD}" srcOrd="0" destOrd="0" presId="urn:microsoft.com/office/officeart/2005/8/layout/vList4"/>
    <dgm:cxn modelId="{94A870E4-65AA-4C50-9187-E5FFCCCFBAE6}" type="presOf" srcId="{3D730F1B-3B53-41FB-98E6-DD13182788DA}" destId="{19EBE703-34F4-42CB-968B-95E007D6696D}" srcOrd="1" destOrd="0" presId="urn:microsoft.com/office/officeart/2005/8/layout/vList4"/>
    <dgm:cxn modelId="{E3D513EB-107D-4F3A-9D86-037F0F5DC3C3}" srcId="{5CF17A60-4DA9-469A-B5DA-B9BBAF3E18FC}" destId="{4156D749-92D0-4833-BA4E-B3A3767127D6}" srcOrd="1" destOrd="0" parTransId="{1DF20128-B870-4047-996E-DB7033DBAA76}" sibTransId="{09FCFEC3-B1A8-4250-B6F9-347E66ACB902}"/>
    <dgm:cxn modelId="{FA8D32F4-E396-4AB0-B7DC-954297E440E3}" type="presOf" srcId="{D85EAB66-C626-4221-B0F4-F66D08DFB37D}" destId="{78E6E014-E3C2-41D7-8E7A-DDCAA7C05D4D}" srcOrd="1" destOrd="0" presId="urn:microsoft.com/office/officeart/2005/8/layout/vList4"/>
    <dgm:cxn modelId="{E4D25D92-13E2-4568-89F6-80427CEC553B}" type="presParOf" srcId="{3C3CAEF6-79DC-4AD0-8066-B752B24ED64F}" destId="{31C85171-3FA2-4C2E-9533-8ABBD585C9C7}" srcOrd="0" destOrd="0" presId="urn:microsoft.com/office/officeart/2005/8/layout/vList4"/>
    <dgm:cxn modelId="{05351D20-25E6-4C91-94E5-F7646EC79D77}" type="presParOf" srcId="{31C85171-3FA2-4C2E-9533-8ABBD585C9C7}" destId="{3A4C603E-E762-4F18-A9F9-AF4DDBF8CD83}" srcOrd="0" destOrd="0" presId="urn:microsoft.com/office/officeart/2005/8/layout/vList4"/>
    <dgm:cxn modelId="{3ED85049-BE91-43D6-B26B-2DBEA5A59B37}" type="presParOf" srcId="{31C85171-3FA2-4C2E-9533-8ABBD585C9C7}" destId="{D6ADC048-2610-4E1C-B4A9-A5D1991EDBF8}" srcOrd="1" destOrd="0" presId="urn:microsoft.com/office/officeart/2005/8/layout/vList4"/>
    <dgm:cxn modelId="{5738B319-35E5-4874-9F8C-3437666687B2}" type="presParOf" srcId="{31C85171-3FA2-4C2E-9533-8ABBD585C9C7}" destId="{05CED44A-E88E-450D-B40E-D51D1DFE8A4A}" srcOrd="2" destOrd="0" presId="urn:microsoft.com/office/officeart/2005/8/layout/vList4"/>
    <dgm:cxn modelId="{269A589C-C0DF-4D4D-A50B-29F8DBFC9697}" type="presParOf" srcId="{3C3CAEF6-79DC-4AD0-8066-B752B24ED64F}" destId="{F6351F95-8900-4D58-B668-7A66F3F5332F}" srcOrd="1" destOrd="0" presId="urn:microsoft.com/office/officeart/2005/8/layout/vList4"/>
    <dgm:cxn modelId="{127E3E7A-C3BF-41CC-9272-7FEC1C65103C}" type="presParOf" srcId="{3C3CAEF6-79DC-4AD0-8066-B752B24ED64F}" destId="{3217A100-93E6-4BFA-BF3E-1200FBBBFA06}" srcOrd="2" destOrd="0" presId="urn:microsoft.com/office/officeart/2005/8/layout/vList4"/>
    <dgm:cxn modelId="{994101BB-C624-4142-9436-159190399237}" type="presParOf" srcId="{3217A100-93E6-4BFA-BF3E-1200FBBBFA06}" destId="{36857A99-B61B-4171-B247-BC159F712739}" srcOrd="0" destOrd="0" presId="urn:microsoft.com/office/officeart/2005/8/layout/vList4"/>
    <dgm:cxn modelId="{E95D7888-ED83-4F16-A90F-97EB0CC7062B}" type="presParOf" srcId="{3217A100-93E6-4BFA-BF3E-1200FBBBFA06}" destId="{E6FE5E36-10A1-43E2-B918-8E47DDF2B87A}" srcOrd="1" destOrd="0" presId="urn:microsoft.com/office/officeart/2005/8/layout/vList4"/>
    <dgm:cxn modelId="{15322DCC-43EB-4DC0-91DB-3D9B44C235A1}" type="presParOf" srcId="{3217A100-93E6-4BFA-BF3E-1200FBBBFA06}" destId="{04889A9E-B563-475D-B7B9-DE193D8ED458}" srcOrd="2" destOrd="0" presId="urn:microsoft.com/office/officeart/2005/8/layout/vList4"/>
    <dgm:cxn modelId="{3561F631-2D5A-49C6-8477-516EEF576C6E}" type="presParOf" srcId="{3C3CAEF6-79DC-4AD0-8066-B752B24ED64F}" destId="{E3647709-F704-4DB2-9D02-94B56875A39B}" srcOrd="3" destOrd="0" presId="urn:microsoft.com/office/officeart/2005/8/layout/vList4"/>
    <dgm:cxn modelId="{20B74A44-2971-44F1-8D5B-2F13BF4F1CE8}" type="presParOf" srcId="{3C3CAEF6-79DC-4AD0-8066-B752B24ED64F}" destId="{09D6531E-1AEB-408D-971B-3BFC5E8DACA0}" srcOrd="4" destOrd="0" presId="urn:microsoft.com/office/officeart/2005/8/layout/vList4"/>
    <dgm:cxn modelId="{7D5C7CDF-1E4A-4BB5-931B-459F749B79F2}" type="presParOf" srcId="{09D6531E-1AEB-408D-971B-3BFC5E8DACA0}" destId="{149FF389-F082-433D-88C2-EA16CD1CD08A}" srcOrd="0" destOrd="0" presId="urn:microsoft.com/office/officeart/2005/8/layout/vList4"/>
    <dgm:cxn modelId="{6E020DC5-F320-4BF2-93D0-3445C3B9E818}" type="presParOf" srcId="{09D6531E-1AEB-408D-971B-3BFC5E8DACA0}" destId="{5DE9F136-37C4-42D8-97C6-D5DE40553AC6}" srcOrd="1" destOrd="0" presId="urn:microsoft.com/office/officeart/2005/8/layout/vList4"/>
    <dgm:cxn modelId="{C595027E-7E5C-47FA-9EF1-64C13A5443F9}" type="presParOf" srcId="{09D6531E-1AEB-408D-971B-3BFC5E8DACA0}" destId="{5D31E6CF-B14B-4C1A-8124-2E66FCE86A4E}" srcOrd="2" destOrd="0" presId="urn:microsoft.com/office/officeart/2005/8/layout/vList4"/>
    <dgm:cxn modelId="{5252E84D-14AF-4593-8969-F9B56B1A562F}" type="presParOf" srcId="{3C3CAEF6-79DC-4AD0-8066-B752B24ED64F}" destId="{6E7A070A-A5BF-4B9E-80B3-7991DED9212C}" srcOrd="5" destOrd="0" presId="urn:microsoft.com/office/officeart/2005/8/layout/vList4"/>
    <dgm:cxn modelId="{A5E8DFB9-DDDB-430D-B786-EDD040B4C90D}" type="presParOf" srcId="{3C3CAEF6-79DC-4AD0-8066-B752B24ED64F}" destId="{F8B95EDD-8CF1-47AA-9484-E395BC746483}" srcOrd="6" destOrd="0" presId="urn:microsoft.com/office/officeart/2005/8/layout/vList4"/>
    <dgm:cxn modelId="{E3662615-AF76-423D-8B87-E4F9F142B22A}" type="presParOf" srcId="{F8B95EDD-8CF1-47AA-9484-E395BC746483}" destId="{069BE197-3294-4613-BE36-CDADEE5456ED}" srcOrd="0" destOrd="0" presId="urn:microsoft.com/office/officeart/2005/8/layout/vList4"/>
    <dgm:cxn modelId="{70EF8FA0-AF11-4849-B97F-DC61C22EBF22}" type="presParOf" srcId="{F8B95EDD-8CF1-47AA-9484-E395BC746483}" destId="{0A2645EE-EFC7-4C9A-BDE2-5BF735F1AF19}" srcOrd="1" destOrd="0" presId="urn:microsoft.com/office/officeart/2005/8/layout/vList4"/>
    <dgm:cxn modelId="{E7AADD0D-0127-4FD1-9A98-C9B2F1508A07}" type="presParOf" srcId="{F8B95EDD-8CF1-47AA-9484-E395BC746483}" destId="{78E6E014-E3C2-41D7-8E7A-DDCAA7C05D4D}" srcOrd="2" destOrd="0" presId="urn:microsoft.com/office/officeart/2005/8/layout/vList4"/>
    <dgm:cxn modelId="{F6A1EBD0-BC73-4E20-A4A5-08C09E868A92}" type="presParOf" srcId="{3C3CAEF6-79DC-4AD0-8066-B752B24ED64F}" destId="{410F0A1B-B555-45C2-93B4-BB6B25626C24}" srcOrd="7" destOrd="0" presId="urn:microsoft.com/office/officeart/2005/8/layout/vList4"/>
    <dgm:cxn modelId="{BE73D202-369A-4618-93A8-BD8367CF478C}" type="presParOf" srcId="{3C3CAEF6-79DC-4AD0-8066-B752B24ED64F}" destId="{5C20BB2B-D2E1-4B87-99EB-CB3CE32D8ED2}" srcOrd="8" destOrd="0" presId="urn:microsoft.com/office/officeart/2005/8/layout/vList4"/>
    <dgm:cxn modelId="{5AC280F8-C313-480D-AAE4-24D47BA5E894}" type="presParOf" srcId="{5C20BB2B-D2E1-4B87-99EB-CB3CE32D8ED2}" destId="{CB53196F-DA52-487A-904B-CD45A6A686FD}" srcOrd="0" destOrd="0" presId="urn:microsoft.com/office/officeart/2005/8/layout/vList4"/>
    <dgm:cxn modelId="{E7A9BFF4-6E77-449F-8CAF-FA610636038A}" type="presParOf" srcId="{5C20BB2B-D2E1-4B87-99EB-CB3CE32D8ED2}" destId="{E3AFEF87-E836-4E6C-9586-5EF3BEFD67D3}" srcOrd="1" destOrd="0" presId="urn:microsoft.com/office/officeart/2005/8/layout/vList4"/>
    <dgm:cxn modelId="{5E7B014D-6C2E-487A-B128-8EBB5A05054E}" type="presParOf" srcId="{5C20BB2B-D2E1-4B87-99EB-CB3CE32D8ED2}" destId="{19EBE703-34F4-42CB-968B-95E007D6696D}"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C60622-06FC-4D44-B9DD-832559EC74A7}">
      <dsp:nvSpPr>
        <dsp:cNvPr id="0" name=""/>
        <dsp:cNvSpPr/>
      </dsp:nvSpPr>
      <dsp:spPr>
        <a:xfrm>
          <a:off x="4" y="0"/>
          <a:ext cx="1672247" cy="3018504"/>
        </a:xfrm>
        <a:prstGeom prst="roundRect">
          <a:avLst>
            <a:gd name="adj" fmla="val 10000"/>
          </a:avLst>
        </a:prstGeom>
        <a:solidFill>
          <a:srgbClr val="2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bg1"/>
              </a:solidFill>
            </a:rPr>
            <a:t>A class test  completed during lockdown in November 2020</a:t>
          </a:r>
        </a:p>
      </dsp:txBody>
      <dsp:txXfrm>
        <a:off x="4" y="1207401"/>
        <a:ext cx="1672247" cy="1207401"/>
      </dsp:txXfrm>
    </dsp:sp>
    <dsp:sp modelId="{2448DB3B-DFCF-4164-AF23-002BB51ACB47}">
      <dsp:nvSpPr>
        <dsp:cNvPr id="0" name=""/>
        <dsp:cNvSpPr/>
      </dsp:nvSpPr>
      <dsp:spPr>
        <a:xfrm>
          <a:off x="334617" y="180487"/>
          <a:ext cx="1005161" cy="1005161"/>
        </a:xfrm>
        <a:prstGeom prst="ellipse">
          <a:avLst/>
        </a:prstGeom>
        <a:blipFill>
          <a:blip xmlns:r="http://schemas.openxmlformats.org/officeDocument/2006/relationships" r:embed="rId1">
            <a:lum bright="70000" contrast="-70000"/>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6E3B83-316B-4C22-B098-489BC4395612}">
      <dsp:nvSpPr>
        <dsp:cNvPr id="0" name=""/>
        <dsp:cNvSpPr/>
      </dsp:nvSpPr>
      <dsp:spPr>
        <a:xfrm>
          <a:off x="1723489" y="0"/>
          <a:ext cx="1672247" cy="3018504"/>
        </a:xfrm>
        <a:prstGeom prst="roundRect">
          <a:avLst>
            <a:gd name="adj" fmla="val 10000"/>
          </a:avLst>
        </a:prstGeom>
        <a:solidFill>
          <a:srgbClr val="2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Font typeface="+mj-lt"/>
            <a:buNone/>
          </a:pPr>
          <a:r>
            <a:rPr lang="en-GB" sz="1400" kern="1200" dirty="0">
              <a:solidFill>
                <a:schemeClr val="bg1"/>
              </a:solidFill>
            </a:rPr>
            <a:t>A mock exam completed in January 2021</a:t>
          </a:r>
        </a:p>
      </dsp:txBody>
      <dsp:txXfrm>
        <a:off x="1723489" y="1207401"/>
        <a:ext cx="1672247" cy="1207401"/>
      </dsp:txXfrm>
    </dsp:sp>
    <dsp:sp modelId="{AB5B1A32-21AA-43D7-A2D2-E07E6E54B30B}">
      <dsp:nvSpPr>
        <dsp:cNvPr id="0" name=""/>
        <dsp:cNvSpPr/>
      </dsp:nvSpPr>
      <dsp:spPr>
        <a:xfrm>
          <a:off x="2057032" y="181110"/>
          <a:ext cx="1005161" cy="1005161"/>
        </a:xfrm>
        <a:prstGeom prst="ellipse">
          <a:avLst/>
        </a:prstGeom>
        <a:blipFill>
          <a:blip xmlns:r="http://schemas.openxmlformats.org/officeDocument/2006/relationships" r:embed="rId3">
            <a:lum bright="70000" contrast="-70000"/>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E5462C-F168-4B11-8378-CDEB1204AA67}">
      <dsp:nvSpPr>
        <dsp:cNvPr id="0" name=""/>
        <dsp:cNvSpPr/>
      </dsp:nvSpPr>
      <dsp:spPr>
        <a:xfrm>
          <a:off x="3445903" y="0"/>
          <a:ext cx="1672247" cy="3018504"/>
        </a:xfrm>
        <a:prstGeom prst="roundRect">
          <a:avLst>
            <a:gd name="adj" fmla="val 10000"/>
          </a:avLst>
        </a:prstGeom>
        <a:solidFill>
          <a:srgbClr val="2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Font typeface="+mj-lt"/>
            <a:buNone/>
          </a:pPr>
          <a:r>
            <a:rPr lang="en-GB" sz="1400" kern="1200" dirty="0">
              <a:solidFill>
                <a:schemeClr val="bg1"/>
              </a:solidFill>
            </a:rPr>
            <a:t>A CCEA Assessment Resource to be completed in April 2021</a:t>
          </a:r>
        </a:p>
      </dsp:txBody>
      <dsp:txXfrm>
        <a:off x="3445903" y="1207401"/>
        <a:ext cx="1672247" cy="1207401"/>
      </dsp:txXfrm>
    </dsp:sp>
    <dsp:sp modelId="{28F05B78-2BE0-4F68-B793-70CA84D8AB2D}">
      <dsp:nvSpPr>
        <dsp:cNvPr id="0" name=""/>
        <dsp:cNvSpPr/>
      </dsp:nvSpPr>
      <dsp:spPr>
        <a:xfrm>
          <a:off x="3779446" y="181110"/>
          <a:ext cx="1005161" cy="1005161"/>
        </a:xfrm>
        <a:prstGeom prst="ellipse">
          <a:avLst/>
        </a:prstGeom>
        <a:blipFill>
          <a:blip xmlns:r="http://schemas.openxmlformats.org/officeDocument/2006/relationships" r:embed="rId5">
            <a:lum bright="70000" contrast="-70000"/>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2141240-D421-40BE-B0AF-2D4F76EC6CFA}">
      <dsp:nvSpPr>
        <dsp:cNvPr id="0" name=""/>
        <dsp:cNvSpPr/>
      </dsp:nvSpPr>
      <dsp:spPr>
        <a:xfrm>
          <a:off x="204769" y="2414803"/>
          <a:ext cx="4709687" cy="452775"/>
        </a:xfrm>
        <a:prstGeom prst="leftRightArrow">
          <a:avLst/>
        </a:prstGeom>
        <a:solidFill>
          <a:schemeClr val="bg1">
            <a:lumMod val="9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4C603E-E762-4F18-A9F9-AF4DDBF8CD83}">
      <dsp:nvSpPr>
        <dsp:cNvPr id="0" name=""/>
        <dsp:cNvSpPr/>
      </dsp:nvSpPr>
      <dsp:spPr>
        <a:xfrm>
          <a:off x="0" y="0"/>
          <a:ext cx="6462865" cy="829712"/>
        </a:xfrm>
        <a:prstGeom prst="roundRect">
          <a:avLst>
            <a:gd name="adj" fmla="val 10000"/>
          </a:avLst>
        </a:prstGeom>
        <a:solidFill>
          <a:srgbClr val="2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00" tIns="64770" rIns="144000" bIns="64770" numCol="1" spcCol="1270" anchor="ctr" anchorCtr="0">
          <a:noAutofit/>
        </a:bodyPr>
        <a:lstStyle/>
        <a:p>
          <a:pPr marL="0" lvl="0" indent="0" algn="l" defTabSz="75565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A class of 15 pupils are due to complete a GCSE with 3 units of work: Unit 1, Unit 2 and Unit 3.</a:t>
          </a:r>
        </a:p>
      </dsp:txBody>
      <dsp:txXfrm>
        <a:off x="1375544" y="0"/>
        <a:ext cx="5087320" cy="829712"/>
      </dsp:txXfrm>
    </dsp:sp>
    <dsp:sp modelId="{D6ADC048-2610-4E1C-B4A9-A5D1991EDBF8}">
      <dsp:nvSpPr>
        <dsp:cNvPr id="0" name=""/>
        <dsp:cNvSpPr/>
      </dsp:nvSpPr>
      <dsp:spPr>
        <a:xfrm>
          <a:off x="97034" y="52082"/>
          <a:ext cx="1292573" cy="707996"/>
        </a:xfrm>
        <a:prstGeom prst="roundRect">
          <a:avLst>
            <a:gd name="adj" fmla="val 10000"/>
          </a:avLst>
        </a:prstGeom>
        <a:blipFill dpi="0" rotWithShape="1">
          <a:blip xmlns:r="http://schemas.openxmlformats.org/officeDocument/2006/relationships" r:embed="rId1">
            <a:lum bright="70000" contrast="-70000"/>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4717" t="6522" r="24717" b="6522"/>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6857A99-B61B-4171-B247-BC159F712739}">
      <dsp:nvSpPr>
        <dsp:cNvPr id="0" name=""/>
        <dsp:cNvSpPr/>
      </dsp:nvSpPr>
      <dsp:spPr>
        <a:xfrm>
          <a:off x="0" y="912683"/>
          <a:ext cx="6462865" cy="829712"/>
        </a:xfrm>
        <a:prstGeom prst="roundRect">
          <a:avLst>
            <a:gd name="adj" fmla="val 10000"/>
          </a:avLst>
        </a:prstGeom>
        <a:solidFill>
          <a:srgbClr val="45B5D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00" tIns="64770" rIns="144000" bIns="64770" numCol="1" spcCol="1270" anchor="ctr" anchorCtr="0">
          <a:noAutofit/>
        </a:bodyPr>
        <a:lstStyle/>
        <a:p>
          <a:pPr marL="0" lvl="0" indent="0" algn="l" defTabSz="75565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Due to lockdown and school closures the class have missed face-to-face teaching of parts of the course and have only completed Units 1 and 2.</a:t>
          </a:r>
        </a:p>
      </dsp:txBody>
      <dsp:txXfrm>
        <a:off x="1375544" y="912683"/>
        <a:ext cx="5087320" cy="829712"/>
      </dsp:txXfrm>
    </dsp:sp>
    <dsp:sp modelId="{E6FE5E36-10A1-43E2-B918-8E47DDF2B87A}">
      <dsp:nvSpPr>
        <dsp:cNvPr id="0" name=""/>
        <dsp:cNvSpPr/>
      </dsp:nvSpPr>
      <dsp:spPr>
        <a:xfrm>
          <a:off x="82971" y="995654"/>
          <a:ext cx="1292573" cy="663769"/>
        </a:xfrm>
        <a:prstGeom prst="roundRect">
          <a:avLst>
            <a:gd name="adj" fmla="val 10000"/>
          </a:avLst>
        </a:prstGeom>
        <a:blipFill dpi="0" rotWithShape="1">
          <a:blip xmlns:r="http://schemas.openxmlformats.org/officeDocument/2006/relationships" r:embed="rId3">
            <a:lum bright="70000" contrast="-70000"/>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2148" t="-4236" r="22148" b="-4236"/>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9FF389-F082-433D-88C2-EA16CD1CD08A}">
      <dsp:nvSpPr>
        <dsp:cNvPr id="0" name=""/>
        <dsp:cNvSpPr/>
      </dsp:nvSpPr>
      <dsp:spPr>
        <a:xfrm>
          <a:off x="0" y="1825366"/>
          <a:ext cx="6462865" cy="829712"/>
        </a:xfrm>
        <a:prstGeom prst="roundRect">
          <a:avLst>
            <a:gd name="adj" fmla="val 10000"/>
          </a:avLst>
        </a:prstGeom>
        <a:solidFill>
          <a:srgbClr val="51C8D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00" tIns="64770" rIns="144000" bIns="64770" numCol="1" spcCol="1270" anchor="ctr" anchorCtr="0">
          <a:noAutofit/>
        </a:bodyPr>
        <a:lstStyle/>
        <a:p>
          <a:pPr marL="0" lvl="0" indent="0" algn="l" defTabSz="75565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One pupil (Pupil A) has missed another 6 weeks of school on top of this due to illness and </a:t>
          </a:r>
          <a:br>
            <a:rPr lang="en-GB" sz="1700" kern="1200" dirty="0">
              <a:latin typeface="Arial" panose="020B0604020202020204" pitchFamily="34" charset="0"/>
              <a:cs typeface="Arial" panose="020B0604020202020204" pitchFamily="34" charset="0"/>
            </a:rPr>
          </a:br>
          <a:r>
            <a:rPr lang="en-GB" sz="1700" kern="1200" dirty="0">
              <a:latin typeface="Arial" panose="020B0604020202020204" pitchFamily="34" charset="0"/>
              <a:cs typeface="Arial" panose="020B0604020202020204" pitchFamily="34" charset="0"/>
            </a:rPr>
            <a:t>self-isolation and has only completed Unit 1.</a:t>
          </a:r>
        </a:p>
      </dsp:txBody>
      <dsp:txXfrm>
        <a:off x="1375544" y="1825366"/>
        <a:ext cx="5087320" cy="829712"/>
      </dsp:txXfrm>
    </dsp:sp>
    <dsp:sp modelId="{5DE9F136-37C4-42D8-97C6-D5DE40553AC6}">
      <dsp:nvSpPr>
        <dsp:cNvPr id="0" name=""/>
        <dsp:cNvSpPr/>
      </dsp:nvSpPr>
      <dsp:spPr>
        <a:xfrm>
          <a:off x="82971" y="1908337"/>
          <a:ext cx="1292573" cy="663769"/>
        </a:xfrm>
        <a:prstGeom prst="roundRect">
          <a:avLst>
            <a:gd name="adj" fmla="val 10000"/>
          </a:avLst>
        </a:prstGeom>
        <a:blipFill dpi="0" rotWithShape="1">
          <a:blip xmlns:r="http://schemas.openxmlformats.org/officeDocument/2006/relationships" r:embed="rId5">
            <a:lum bright="70000" contrast="-70000"/>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2148" t="-4236" r="22148" b="-4236"/>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9BE197-3294-4613-BE36-CDADEE5456ED}">
      <dsp:nvSpPr>
        <dsp:cNvPr id="0" name=""/>
        <dsp:cNvSpPr/>
      </dsp:nvSpPr>
      <dsp:spPr>
        <a:xfrm>
          <a:off x="0" y="2738049"/>
          <a:ext cx="6462865" cy="829712"/>
        </a:xfrm>
        <a:prstGeom prst="roundRect">
          <a:avLst>
            <a:gd name="adj" fmla="val 10000"/>
          </a:avLst>
        </a:prstGeom>
        <a:solidFill>
          <a:srgbClr val="48CAB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00" tIns="64770" rIns="144000" bIns="64770" numCol="1" spcCol="1270" anchor="ctr" anchorCtr="0">
          <a:noAutofit/>
        </a:bodyPr>
        <a:lstStyle/>
        <a:p>
          <a:pPr marL="0" lvl="0" indent="0" algn="l" defTabSz="75565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We must only assess our pupils on the parts of the course they have completed.</a:t>
          </a:r>
        </a:p>
      </dsp:txBody>
      <dsp:txXfrm>
        <a:off x="1375544" y="2738049"/>
        <a:ext cx="5087320" cy="829712"/>
      </dsp:txXfrm>
    </dsp:sp>
    <dsp:sp modelId="{0A2645EE-EFC7-4C9A-BDE2-5BF735F1AF19}">
      <dsp:nvSpPr>
        <dsp:cNvPr id="0" name=""/>
        <dsp:cNvSpPr/>
      </dsp:nvSpPr>
      <dsp:spPr>
        <a:xfrm>
          <a:off x="82971" y="2821020"/>
          <a:ext cx="1292573" cy="663769"/>
        </a:xfrm>
        <a:prstGeom prst="roundRect">
          <a:avLst>
            <a:gd name="adj" fmla="val 10000"/>
          </a:avLst>
        </a:prstGeom>
        <a:blipFill dpi="0" rotWithShape="1">
          <a:blip xmlns:r="http://schemas.openxmlformats.org/officeDocument/2006/relationships" r:embed="rId7">
            <a:lum bright="70000" contrast="-70000"/>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l="24933" t="-1524" r="24933" b="-1524"/>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B53196F-DA52-487A-904B-CD45A6A686FD}">
      <dsp:nvSpPr>
        <dsp:cNvPr id="0" name=""/>
        <dsp:cNvSpPr/>
      </dsp:nvSpPr>
      <dsp:spPr>
        <a:xfrm>
          <a:off x="0" y="3650733"/>
          <a:ext cx="6462865" cy="829712"/>
        </a:xfrm>
        <a:prstGeom prst="roundRect">
          <a:avLst>
            <a:gd name="adj" fmla="val 10000"/>
          </a:avLst>
        </a:prstGeom>
        <a:solidFill>
          <a:srgbClr val="3EC68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00" tIns="64770" rIns="144000" bIns="64770" numCol="1" spcCol="1270" anchor="ctr" anchorCtr="0">
          <a:noAutofit/>
        </a:bodyPr>
        <a:lstStyle/>
        <a:p>
          <a:pPr marL="0" lvl="0" indent="0" algn="l" defTabSz="75565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Therefore the school will base their Centre Determined Grades as follows:</a:t>
          </a:r>
        </a:p>
      </dsp:txBody>
      <dsp:txXfrm>
        <a:off x="1375544" y="3650733"/>
        <a:ext cx="5087320" cy="829712"/>
      </dsp:txXfrm>
    </dsp:sp>
    <dsp:sp modelId="{E3AFEF87-E836-4E6C-9586-5EF3BEFD67D3}">
      <dsp:nvSpPr>
        <dsp:cNvPr id="0" name=""/>
        <dsp:cNvSpPr/>
      </dsp:nvSpPr>
      <dsp:spPr>
        <a:xfrm>
          <a:off x="82971" y="3733704"/>
          <a:ext cx="1292573" cy="663769"/>
        </a:xfrm>
        <a:prstGeom prst="roundRect">
          <a:avLst>
            <a:gd name="adj" fmla="val 10000"/>
          </a:avLst>
        </a:prstGeom>
        <a:blipFill dpi="0" rotWithShape="1">
          <a:blip xmlns:r="http://schemas.openxmlformats.org/officeDocument/2006/relationships" r:embed="rId9">
            <a:lum bright="70000" contrast="-70000"/>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l="11008" t="-50263" r="11008" b="-50263"/>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52385-281E-4BB3-BCD9-398454C409F8}" type="datetimeFigureOut">
              <a:rPr lang="en-GB" smtClean="0"/>
              <a:t>19/05/2021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696D9-9ECF-4BF5-A523-542F5B8F98C4}" type="slidenum">
              <a:rPr lang="en-GB" smtClean="0"/>
              <a:t>‹#›</a:t>
            </a:fld>
            <a:endParaRPr lang="en-GB" dirty="0"/>
          </a:p>
        </p:txBody>
      </p:sp>
    </p:spTree>
    <p:extLst>
      <p:ext uri="{BB962C8B-B14F-4D97-AF65-F5344CB8AC3E}">
        <p14:creationId xmlns:p14="http://schemas.microsoft.com/office/powerpoint/2010/main" val="1254452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C696D9-9ECF-4BF5-A523-542F5B8F98C4}" type="slidenum">
              <a:rPr lang="en-GB" smtClean="0"/>
              <a:t>1</a:t>
            </a:fld>
            <a:endParaRPr lang="en-GB" dirty="0"/>
          </a:p>
        </p:txBody>
      </p:sp>
    </p:spTree>
    <p:extLst>
      <p:ext uri="{BB962C8B-B14F-4D97-AF65-F5344CB8AC3E}">
        <p14:creationId xmlns:p14="http://schemas.microsoft.com/office/powerpoint/2010/main" val="1885923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Adapt red text</a:t>
            </a:r>
          </a:p>
          <a:p>
            <a:r>
              <a:rPr lang="en-GB" dirty="0"/>
              <a:t>Delete slide if N/A</a:t>
            </a:r>
          </a:p>
        </p:txBody>
      </p:sp>
      <p:sp>
        <p:nvSpPr>
          <p:cNvPr id="4" name="Slide Number Placeholder 3"/>
          <p:cNvSpPr>
            <a:spLocks noGrp="1"/>
          </p:cNvSpPr>
          <p:nvPr>
            <p:ph type="sldNum" sz="quarter" idx="5"/>
          </p:nvPr>
        </p:nvSpPr>
        <p:spPr/>
        <p:txBody>
          <a:bodyPr/>
          <a:lstStyle/>
          <a:p>
            <a:fld id="{C6C696D9-9ECF-4BF5-A523-542F5B8F98C4}" type="slidenum">
              <a:rPr lang="en-GB" smtClean="0"/>
              <a:t>11</a:t>
            </a:fld>
            <a:endParaRPr lang="en-GB" dirty="0"/>
          </a:p>
        </p:txBody>
      </p:sp>
    </p:spTree>
    <p:extLst>
      <p:ext uri="{BB962C8B-B14F-4D97-AF65-F5344CB8AC3E}">
        <p14:creationId xmlns:p14="http://schemas.microsoft.com/office/powerpoint/2010/main" val="29827484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Adapt red text</a:t>
            </a:r>
          </a:p>
        </p:txBody>
      </p:sp>
      <p:sp>
        <p:nvSpPr>
          <p:cNvPr id="4" name="Slide Number Placeholder 3"/>
          <p:cNvSpPr>
            <a:spLocks noGrp="1"/>
          </p:cNvSpPr>
          <p:nvPr>
            <p:ph type="sldNum" sz="quarter" idx="5"/>
          </p:nvPr>
        </p:nvSpPr>
        <p:spPr/>
        <p:txBody>
          <a:bodyPr/>
          <a:lstStyle/>
          <a:p>
            <a:fld id="{C6C696D9-9ECF-4BF5-A523-542F5B8F98C4}" type="slidenum">
              <a:rPr lang="en-GB" smtClean="0"/>
              <a:t>12</a:t>
            </a:fld>
            <a:endParaRPr lang="en-GB" dirty="0"/>
          </a:p>
        </p:txBody>
      </p:sp>
    </p:spTree>
    <p:extLst>
      <p:ext uri="{BB962C8B-B14F-4D97-AF65-F5344CB8AC3E}">
        <p14:creationId xmlns:p14="http://schemas.microsoft.com/office/powerpoint/2010/main" val="919655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C696D9-9ECF-4BF5-A523-542F5B8F98C4}" type="slidenum">
              <a:rPr lang="en-GB" smtClean="0"/>
              <a:t>13</a:t>
            </a:fld>
            <a:endParaRPr lang="en-GB" dirty="0"/>
          </a:p>
        </p:txBody>
      </p:sp>
    </p:spTree>
    <p:extLst>
      <p:ext uri="{BB962C8B-B14F-4D97-AF65-F5344CB8AC3E}">
        <p14:creationId xmlns:p14="http://schemas.microsoft.com/office/powerpoint/2010/main" val="1574296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C696D9-9ECF-4BF5-A523-542F5B8F98C4}" type="slidenum">
              <a:rPr lang="en-GB" smtClean="0"/>
              <a:t>2</a:t>
            </a:fld>
            <a:endParaRPr lang="en-GB" dirty="0"/>
          </a:p>
        </p:txBody>
      </p:sp>
    </p:spTree>
    <p:extLst>
      <p:ext uri="{BB962C8B-B14F-4D97-AF65-F5344CB8AC3E}">
        <p14:creationId xmlns:p14="http://schemas.microsoft.com/office/powerpoint/2010/main" val="367782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C696D9-9ECF-4BF5-A523-542F5B8F98C4}" type="slidenum">
              <a:rPr lang="en-GB" smtClean="0"/>
              <a:t>3</a:t>
            </a:fld>
            <a:endParaRPr lang="en-GB" dirty="0"/>
          </a:p>
        </p:txBody>
      </p:sp>
    </p:spTree>
    <p:extLst>
      <p:ext uri="{BB962C8B-B14F-4D97-AF65-F5344CB8AC3E}">
        <p14:creationId xmlns:p14="http://schemas.microsoft.com/office/powerpoint/2010/main" val="867136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C696D9-9ECF-4BF5-A523-542F5B8F98C4}" type="slidenum">
              <a:rPr lang="en-GB" smtClean="0"/>
              <a:t>4</a:t>
            </a:fld>
            <a:endParaRPr lang="en-GB" dirty="0"/>
          </a:p>
        </p:txBody>
      </p:sp>
    </p:spTree>
    <p:extLst>
      <p:ext uri="{BB962C8B-B14F-4D97-AF65-F5344CB8AC3E}">
        <p14:creationId xmlns:p14="http://schemas.microsoft.com/office/powerpoint/2010/main" val="1392513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C696D9-9ECF-4BF5-A523-542F5B8F98C4}" type="slidenum">
              <a:rPr lang="en-GB" smtClean="0"/>
              <a:t>5</a:t>
            </a:fld>
            <a:endParaRPr lang="en-GB" dirty="0"/>
          </a:p>
        </p:txBody>
      </p:sp>
    </p:spTree>
    <p:extLst>
      <p:ext uri="{BB962C8B-B14F-4D97-AF65-F5344CB8AC3E}">
        <p14:creationId xmlns:p14="http://schemas.microsoft.com/office/powerpoint/2010/main" val="1457436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C696D9-9ECF-4BF5-A523-542F5B8F98C4}" type="slidenum">
              <a:rPr lang="en-GB" smtClean="0"/>
              <a:t>6</a:t>
            </a:fld>
            <a:endParaRPr lang="en-GB" dirty="0"/>
          </a:p>
        </p:txBody>
      </p:sp>
    </p:spTree>
    <p:extLst>
      <p:ext uri="{BB962C8B-B14F-4D97-AF65-F5344CB8AC3E}">
        <p14:creationId xmlns:p14="http://schemas.microsoft.com/office/powerpoint/2010/main" val="3635796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200" b="1" dirty="0">
                <a:latin typeface="Arial" panose="020B0604020202020204" pitchFamily="34" charset="0"/>
                <a:cs typeface="Arial" panose="020B0604020202020204" pitchFamily="34" charset="0"/>
              </a:rPr>
              <a:t>Adapt example in diagram to suit</a:t>
            </a:r>
          </a:p>
          <a:p>
            <a:pPr marL="285750" indent="-2857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Grades for every student completing their [</a:t>
            </a:r>
            <a:r>
              <a:rPr lang="en-GB" sz="1200" dirty="0">
                <a:solidFill>
                  <a:srgbClr val="FF0000"/>
                </a:solidFill>
                <a:latin typeface="Arial" panose="020B0604020202020204" pitchFamily="34" charset="0"/>
                <a:cs typeface="Arial" panose="020B0604020202020204" pitchFamily="34" charset="0"/>
              </a:rPr>
              <a:t>Level and Subject] </a:t>
            </a:r>
            <a:r>
              <a:rPr lang="en-GB" sz="1200" dirty="0">
                <a:latin typeface="Arial" panose="020B0604020202020204" pitchFamily="34" charset="0"/>
                <a:cs typeface="Arial" panose="020B0604020202020204" pitchFamily="34" charset="0"/>
              </a:rPr>
              <a:t>this summer will be based on these three pieces.</a:t>
            </a:r>
          </a:p>
          <a:p>
            <a:endParaRPr lang="en-GB"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We can only vary the evidence we use for students who may have missed significantly more teaching and learning time and therefore have not covered the same amount of learning as the rest of the class. </a:t>
            </a:r>
          </a:p>
          <a:p>
            <a:endParaRPr lang="en-GB"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We cannot consider other sources of evidence solely on the basis that it may indicate a higher or lower result for a student.</a:t>
            </a:r>
          </a:p>
          <a:p>
            <a:endParaRPr lang="en-GB" dirty="0"/>
          </a:p>
        </p:txBody>
      </p:sp>
      <p:sp>
        <p:nvSpPr>
          <p:cNvPr id="4" name="Slide Number Placeholder 3"/>
          <p:cNvSpPr>
            <a:spLocks noGrp="1"/>
          </p:cNvSpPr>
          <p:nvPr>
            <p:ph type="sldNum" sz="quarter" idx="5"/>
          </p:nvPr>
        </p:nvSpPr>
        <p:spPr/>
        <p:txBody>
          <a:bodyPr/>
          <a:lstStyle/>
          <a:p>
            <a:fld id="{C6C696D9-9ECF-4BF5-A523-542F5B8F98C4}" type="slidenum">
              <a:rPr lang="en-GB" smtClean="0"/>
              <a:t>7</a:t>
            </a:fld>
            <a:endParaRPr lang="en-GB" dirty="0"/>
          </a:p>
        </p:txBody>
      </p:sp>
    </p:spTree>
    <p:extLst>
      <p:ext uri="{BB962C8B-B14F-4D97-AF65-F5344CB8AC3E}">
        <p14:creationId xmlns:p14="http://schemas.microsoft.com/office/powerpoint/2010/main" val="3777889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C696D9-9ECF-4BF5-A523-542F5B8F98C4}" type="slidenum">
              <a:rPr lang="en-GB" smtClean="0"/>
              <a:t>9</a:t>
            </a:fld>
            <a:endParaRPr lang="en-GB" dirty="0"/>
          </a:p>
        </p:txBody>
      </p:sp>
    </p:spTree>
    <p:extLst>
      <p:ext uri="{BB962C8B-B14F-4D97-AF65-F5344CB8AC3E}">
        <p14:creationId xmlns:p14="http://schemas.microsoft.com/office/powerpoint/2010/main" val="2847644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Adapt red text to suit </a:t>
            </a:r>
          </a:p>
        </p:txBody>
      </p:sp>
      <p:sp>
        <p:nvSpPr>
          <p:cNvPr id="4" name="Slide Number Placeholder 3"/>
          <p:cNvSpPr>
            <a:spLocks noGrp="1"/>
          </p:cNvSpPr>
          <p:nvPr>
            <p:ph type="sldNum" sz="quarter" idx="5"/>
          </p:nvPr>
        </p:nvSpPr>
        <p:spPr/>
        <p:txBody>
          <a:bodyPr/>
          <a:lstStyle/>
          <a:p>
            <a:fld id="{C6C696D9-9ECF-4BF5-A523-542F5B8F98C4}" type="slidenum">
              <a:rPr lang="en-GB" smtClean="0"/>
              <a:t>10</a:t>
            </a:fld>
            <a:endParaRPr lang="en-GB" dirty="0"/>
          </a:p>
        </p:txBody>
      </p:sp>
    </p:spTree>
    <p:extLst>
      <p:ext uri="{BB962C8B-B14F-4D97-AF65-F5344CB8AC3E}">
        <p14:creationId xmlns:p14="http://schemas.microsoft.com/office/powerpoint/2010/main" val="2287559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68ACB-1928-A940-B469-41C14C130096}"/>
              </a:ext>
            </a:extLst>
          </p:cNvPr>
          <p:cNvSpPr>
            <a:spLocks noGrp="1"/>
          </p:cNvSpPr>
          <p:nvPr>
            <p:ph type="ctrTitle"/>
          </p:nvPr>
        </p:nvSpPr>
        <p:spPr>
          <a:xfrm>
            <a:off x="399600" y="331200"/>
            <a:ext cx="9648000" cy="1094400"/>
          </a:xfrm>
        </p:spPr>
        <p:txBody>
          <a:bodyPr anchor="t">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2080F4EE-AC4F-784D-B67D-E980F8755693}"/>
              </a:ext>
            </a:extLst>
          </p:cNvPr>
          <p:cNvSpPr>
            <a:spLocks noGrp="1"/>
          </p:cNvSpPr>
          <p:nvPr>
            <p:ph type="subTitle" idx="1"/>
          </p:nvPr>
        </p:nvSpPr>
        <p:spPr>
          <a:xfrm>
            <a:off x="399599" y="1512000"/>
            <a:ext cx="11383200" cy="5018400"/>
          </a:xfrm>
        </p:spPr>
        <p:txBody>
          <a:bodyPr>
            <a:normAutofit/>
          </a:bodyPr>
          <a:lstStyle>
            <a:lvl1pPr marL="0" indent="0" algn="l">
              <a:buNone/>
              <a:defRPr sz="28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663776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1716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AA2D9-B4DB-064E-B9DC-F4BD944F75D6}"/>
              </a:ext>
            </a:extLst>
          </p:cNvPr>
          <p:cNvSpPr>
            <a:spLocks noGrp="1"/>
          </p:cNvSpPr>
          <p:nvPr>
            <p:ph type="title" hasCustomPrompt="1"/>
          </p:nvPr>
        </p:nvSpPr>
        <p:spPr>
          <a:xfrm>
            <a:off x="399599" y="331200"/>
            <a:ext cx="9648000" cy="1095927"/>
          </a:xfrm>
        </p:spPr>
        <p:txBody>
          <a:bodyPr/>
          <a:lstStyle/>
          <a:p>
            <a:r>
              <a:rPr lang="en-US" dirty="0"/>
              <a:t>Click to edit Master title style</a:t>
            </a:r>
            <a:br>
              <a:rPr lang="en-US" dirty="0"/>
            </a:br>
            <a:br>
              <a:rPr lang="en-US" dirty="0"/>
            </a:br>
            <a:endParaRPr lang="en-US" dirty="0"/>
          </a:p>
        </p:txBody>
      </p:sp>
      <p:sp>
        <p:nvSpPr>
          <p:cNvPr id="3" name="Content Placeholder 2">
            <a:extLst>
              <a:ext uri="{FF2B5EF4-FFF2-40B4-BE49-F238E27FC236}">
                <a16:creationId xmlns:a16="http://schemas.microsoft.com/office/drawing/2014/main" id="{861FD801-1B62-0D45-B9CA-94954FF78919}"/>
              </a:ext>
            </a:extLst>
          </p:cNvPr>
          <p:cNvSpPr>
            <a:spLocks noGrp="1"/>
          </p:cNvSpPr>
          <p:nvPr>
            <p:ph idx="1"/>
          </p:nvPr>
        </p:nvSpPr>
        <p:spPr>
          <a:xfrm>
            <a:off x="399600" y="1512000"/>
            <a:ext cx="11383200" cy="5018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1064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CDC4-0DB2-F249-86A2-3D1E835CC6D1}"/>
              </a:ext>
            </a:extLst>
          </p:cNvPr>
          <p:cNvSpPr>
            <a:spLocks noGrp="1"/>
          </p:cNvSpPr>
          <p:nvPr>
            <p:ph type="title"/>
          </p:nvPr>
        </p:nvSpPr>
        <p:spPr>
          <a:xfrm>
            <a:off x="399600" y="2363327"/>
            <a:ext cx="10515600" cy="1606790"/>
          </a:xfrm>
        </p:spPr>
        <p:txBody>
          <a:bodyPr anchor="t">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1AA742AD-B839-0048-B0A3-AA025178097A}"/>
              </a:ext>
            </a:extLst>
          </p:cNvPr>
          <p:cNvSpPr>
            <a:spLocks noGrp="1"/>
          </p:cNvSpPr>
          <p:nvPr>
            <p:ph type="body" idx="1"/>
          </p:nvPr>
        </p:nvSpPr>
        <p:spPr>
          <a:xfrm>
            <a:off x="399600" y="41038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1710922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3F9AC-D059-C844-997F-EE86ADEE2F34}"/>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52F860-FF57-314E-98E5-D496E6992D84}"/>
              </a:ext>
            </a:extLst>
          </p:cNvPr>
          <p:cNvSpPr>
            <a:spLocks noGrp="1"/>
          </p:cNvSpPr>
          <p:nvPr>
            <p:ph sz="half" idx="1"/>
          </p:nvPr>
        </p:nvSpPr>
        <p:spPr>
          <a:xfrm>
            <a:off x="399599" y="1512000"/>
            <a:ext cx="5408165" cy="505606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A5C6E24-0486-CA4B-9381-F35D681C6F4D}"/>
              </a:ext>
            </a:extLst>
          </p:cNvPr>
          <p:cNvSpPr>
            <a:spLocks noGrp="1"/>
          </p:cNvSpPr>
          <p:nvPr>
            <p:ph sz="half" idx="2"/>
          </p:nvPr>
        </p:nvSpPr>
        <p:spPr>
          <a:xfrm>
            <a:off x="6235214" y="1512000"/>
            <a:ext cx="5546035" cy="50560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4676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16269-20BF-794B-A424-6FEB08AEC005}"/>
              </a:ext>
            </a:extLst>
          </p:cNvPr>
          <p:cNvSpPr>
            <a:spLocks noGrp="1"/>
          </p:cNvSpPr>
          <p:nvPr>
            <p:ph type="title"/>
          </p:nvPr>
        </p:nvSpPr>
        <p:spPr>
          <a:xfrm>
            <a:off x="399600" y="331200"/>
            <a:ext cx="9648000" cy="1094400"/>
          </a:xfrm>
        </p:spPr>
        <p:txBody>
          <a:bodyPr anchor="t"/>
          <a:lstStyle/>
          <a:p>
            <a:r>
              <a:rPr lang="en-US" dirty="0"/>
              <a:t>Click to edit Master title style</a:t>
            </a:r>
          </a:p>
        </p:txBody>
      </p:sp>
      <p:sp>
        <p:nvSpPr>
          <p:cNvPr id="3" name="Text Placeholder 2">
            <a:extLst>
              <a:ext uri="{FF2B5EF4-FFF2-40B4-BE49-F238E27FC236}">
                <a16:creationId xmlns:a16="http://schemas.microsoft.com/office/drawing/2014/main" id="{12ED189D-2A3B-A343-973B-AC259C7AAFD1}"/>
              </a:ext>
            </a:extLst>
          </p:cNvPr>
          <p:cNvSpPr>
            <a:spLocks noGrp="1"/>
          </p:cNvSpPr>
          <p:nvPr>
            <p:ph type="body" idx="1"/>
          </p:nvPr>
        </p:nvSpPr>
        <p:spPr>
          <a:xfrm>
            <a:off x="399600" y="1512000"/>
            <a:ext cx="5518800" cy="823912"/>
          </a:xfrm>
        </p:spPr>
        <p:txBody>
          <a:bodyPr anchor="t">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F07B5350-A1CB-F44F-8193-166835E65DF8}"/>
              </a:ext>
            </a:extLst>
          </p:cNvPr>
          <p:cNvSpPr>
            <a:spLocks noGrp="1"/>
          </p:cNvSpPr>
          <p:nvPr>
            <p:ph sz="half" idx="2"/>
          </p:nvPr>
        </p:nvSpPr>
        <p:spPr>
          <a:xfrm>
            <a:off x="399600" y="2393861"/>
            <a:ext cx="5518800" cy="416305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11AABF-A434-A44D-90D3-0D463FC9080C}"/>
              </a:ext>
            </a:extLst>
          </p:cNvPr>
          <p:cNvSpPr>
            <a:spLocks noGrp="1"/>
          </p:cNvSpPr>
          <p:nvPr>
            <p:ph type="body" sz="quarter" idx="3"/>
          </p:nvPr>
        </p:nvSpPr>
        <p:spPr>
          <a:xfrm>
            <a:off x="6261102" y="1512000"/>
            <a:ext cx="5518800" cy="823912"/>
          </a:xfrm>
        </p:spPr>
        <p:txBody>
          <a:bodyPr anchor="t">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72728D20-CFAF-7047-9AC9-48699618D70A}"/>
              </a:ext>
            </a:extLst>
          </p:cNvPr>
          <p:cNvSpPr>
            <a:spLocks noGrp="1"/>
          </p:cNvSpPr>
          <p:nvPr>
            <p:ph sz="quarter" idx="4"/>
          </p:nvPr>
        </p:nvSpPr>
        <p:spPr>
          <a:xfrm>
            <a:off x="6261102" y="2393861"/>
            <a:ext cx="5518800" cy="416305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47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41ADA-5442-8A4B-ABF3-1B9396B62E0F}"/>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258203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6020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B49E8-46D8-EF45-B4A4-E0BDE511E184}"/>
              </a:ext>
            </a:extLst>
          </p:cNvPr>
          <p:cNvSpPr>
            <a:spLocks noGrp="1"/>
          </p:cNvSpPr>
          <p:nvPr>
            <p:ph type="ctrTitle"/>
          </p:nvPr>
        </p:nvSpPr>
        <p:spPr>
          <a:xfrm>
            <a:off x="446400" y="2512800"/>
            <a:ext cx="9144000" cy="1285171"/>
          </a:xfrm>
        </p:spPr>
        <p:txBody>
          <a:bodyPr anchor="t">
            <a:normAutofit/>
          </a:bodyPr>
          <a:lstStyle>
            <a:lvl1pPr algn="l">
              <a:defRPr sz="4000"/>
            </a:lvl1pPr>
          </a:lstStyle>
          <a:p>
            <a:r>
              <a:rPr lang="en-US" dirty="0"/>
              <a:t>Click to edit Master title style</a:t>
            </a:r>
          </a:p>
        </p:txBody>
      </p:sp>
      <p:sp>
        <p:nvSpPr>
          <p:cNvPr id="3" name="Subtitle 2">
            <a:extLst>
              <a:ext uri="{FF2B5EF4-FFF2-40B4-BE49-F238E27FC236}">
                <a16:creationId xmlns:a16="http://schemas.microsoft.com/office/drawing/2014/main" id="{EA463355-CBFD-AE4F-89FD-61F63297B1D8}"/>
              </a:ext>
            </a:extLst>
          </p:cNvPr>
          <p:cNvSpPr>
            <a:spLocks noGrp="1"/>
          </p:cNvSpPr>
          <p:nvPr>
            <p:ph type="subTitle" idx="1"/>
          </p:nvPr>
        </p:nvSpPr>
        <p:spPr>
          <a:xfrm>
            <a:off x="446400" y="3797971"/>
            <a:ext cx="9144000" cy="1655762"/>
          </a:xfrm>
          <a:prstGeom prst="rect">
            <a:avLst/>
          </a:prstGeom>
        </p:spPr>
        <p:txBody>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BD5747F-5805-C346-94A2-E65E4BD9B9E2}"/>
              </a:ext>
            </a:extLst>
          </p:cNvPr>
          <p:cNvSpPr>
            <a:spLocks noGrp="1"/>
          </p:cNvSpPr>
          <p:nvPr>
            <p:ph type="dt" sz="half" idx="10"/>
          </p:nvPr>
        </p:nvSpPr>
        <p:spPr/>
        <p:txBody>
          <a:bodyPr/>
          <a:lstStyle/>
          <a:p>
            <a:fld id="{DFEB8024-9EAB-114C-B488-AE414F776D99}" type="datetimeFigureOut">
              <a:rPr lang="en-US" smtClean="0"/>
              <a:t>5/19/2021</a:t>
            </a:fld>
            <a:endParaRPr lang="en-US" dirty="0"/>
          </a:p>
        </p:txBody>
      </p:sp>
      <p:sp>
        <p:nvSpPr>
          <p:cNvPr id="5" name="Footer Placeholder 4">
            <a:extLst>
              <a:ext uri="{FF2B5EF4-FFF2-40B4-BE49-F238E27FC236}">
                <a16:creationId xmlns:a16="http://schemas.microsoft.com/office/drawing/2014/main" id="{2CE11E73-2F29-0641-8523-B31640E108F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1A7B94-D5A3-064A-9D7C-5409D1A8BC8A}"/>
              </a:ext>
            </a:extLst>
          </p:cNvPr>
          <p:cNvSpPr>
            <a:spLocks noGrp="1"/>
          </p:cNvSpPr>
          <p:nvPr>
            <p:ph type="sldNum" sz="quarter" idx="12"/>
          </p:nvPr>
        </p:nvSpPr>
        <p:spPr/>
        <p:txBody>
          <a:bodyPr/>
          <a:lstStyle/>
          <a:p>
            <a:fld id="{B601E96E-D15A-444A-A718-25ECA605D262}" type="slidenum">
              <a:rPr lang="en-US" smtClean="0"/>
              <a:t>‹#›</a:t>
            </a:fld>
            <a:endParaRPr lang="en-US" dirty="0"/>
          </a:p>
        </p:txBody>
      </p:sp>
    </p:spTree>
    <p:extLst>
      <p:ext uri="{BB962C8B-B14F-4D97-AF65-F5344CB8AC3E}">
        <p14:creationId xmlns:p14="http://schemas.microsoft.com/office/powerpoint/2010/main" val="253678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6AF90-173B-604E-8593-8D8A67E357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0A1F13-4540-7041-BA01-927D3AA33CED}"/>
              </a:ext>
            </a:extLst>
          </p:cNvPr>
          <p:cNvSpPr>
            <a:spLocks noGrp="1"/>
          </p:cNvSpPr>
          <p:nvPr>
            <p:ph idx="1"/>
          </p:nvPr>
        </p:nvSpPr>
        <p:spPr>
          <a:xfrm>
            <a:off x="446314" y="3399782"/>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A64C6D-2683-6740-A33E-90BC5EDF450C}"/>
              </a:ext>
            </a:extLst>
          </p:cNvPr>
          <p:cNvSpPr>
            <a:spLocks noGrp="1"/>
          </p:cNvSpPr>
          <p:nvPr>
            <p:ph type="dt" sz="half" idx="10"/>
          </p:nvPr>
        </p:nvSpPr>
        <p:spPr/>
        <p:txBody>
          <a:bodyPr/>
          <a:lstStyle/>
          <a:p>
            <a:fld id="{DFEB8024-9EAB-114C-B488-AE414F776D99}" type="datetimeFigureOut">
              <a:rPr lang="en-US" smtClean="0"/>
              <a:t>5/19/2021</a:t>
            </a:fld>
            <a:endParaRPr lang="en-US" dirty="0"/>
          </a:p>
        </p:txBody>
      </p:sp>
      <p:sp>
        <p:nvSpPr>
          <p:cNvPr id="5" name="Footer Placeholder 4">
            <a:extLst>
              <a:ext uri="{FF2B5EF4-FFF2-40B4-BE49-F238E27FC236}">
                <a16:creationId xmlns:a16="http://schemas.microsoft.com/office/drawing/2014/main" id="{7D6359AE-20E4-2544-9B44-C05F45FAA3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47FA68-25D7-2A4C-9FCF-E9F50F2AC71C}"/>
              </a:ext>
            </a:extLst>
          </p:cNvPr>
          <p:cNvSpPr>
            <a:spLocks noGrp="1"/>
          </p:cNvSpPr>
          <p:nvPr>
            <p:ph type="sldNum" sz="quarter" idx="12"/>
          </p:nvPr>
        </p:nvSpPr>
        <p:spPr/>
        <p:txBody>
          <a:bodyPr/>
          <a:lstStyle/>
          <a:p>
            <a:fld id="{B601E96E-D15A-444A-A718-25ECA605D262}" type="slidenum">
              <a:rPr lang="en-US" smtClean="0"/>
              <a:t>‹#›</a:t>
            </a:fld>
            <a:endParaRPr lang="en-US" dirty="0"/>
          </a:p>
        </p:txBody>
      </p:sp>
    </p:spTree>
    <p:extLst>
      <p:ext uri="{BB962C8B-B14F-4D97-AF65-F5344CB8AC3E}">
        <p14:creationId xmlns:p14="http://schemas.microsoft.com/office/powerpoint/2010/main" val="959145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10.xml"/><Relationship Id="rId5" Type="http://schemas.openxmlformats.org/officeDocument/2006/relationships/image" Target="../media/image6.pn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FE0657-E51A-6F4D-B4CD-39DDCB6FB293}"/>
              </a:ext>
            </a:extLst>
          </p:cNvPr>
          <p:cNvSpPr>
            <a:spLocks noGrp="1"/>
          </p:cNvSpPr>
          <p:nvPr>
            <p:ph type="title"/>
          </p:nvPr>
        </p:nvSpPr>
        <p:spPr>
          <a:xfrm>
            <a:off x="400754" y="331200"/>
            <a:ext cx="9647707" cy="1095927"/>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9E0C3C-81E4-9944-9821-9ED8DB2F678C}"/>
              </a:ext>
            </a:extLst>
          </p:cNvPr>
          <p:cNvSpPr>
            <a:spLocks noGrp="1"/>
          </p:cNvSpPr>
          <p:nvPr>
            <p:ph type="body" idx="1"/>
          </p:nvPr>
        </p:nvSpPr>
        <p:spPr>
          <a:xfrm>
            <a:off x="400753" y="1512000"/>
            <a:ext cx="11383047" cy="5018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BEEA6610-33E4-644B-9F07-EB60C7277397}"/>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10279464" y="424283"/>
            <a:ext cx="1504337" cy="762171"/>
          </a:xfrm>
          <a:prstGeom prst="rect">
            <a:avLst/>
          </a:prstGeom>
        </p:spPr>
      </p:pic>
      <p:pic>
        <p:nvPicPr>
          <p:cNvPr id="8" name="Picture 7">
            <a:extLst>
              <a:ext uri="{FF2B5EF4-FFF2-40B4-BE49-F238E27FC236}">
                <a16:creationId xmlns:a16="http://schemas.microsoft.com/office/drawing/2014/main" id="{866045D5-D0A3-D44D-9381-511CA9525AC4}"/>
              </a:ext>
            </a:extLst>
          </p:cNvPr>
          <p:cNvPicPr>
            <a:picLocks noChangeAspect="1"/>
          </p:cNvPicPr>
          <p:nvPr userDrawn="1"/>
        </p:nvPicPr>
        <p:blipFill>
          <a:blip r:embed="rId10"/>
          <a:stretch>
            <a:fillRect/>
          </a:stretch>
        </p:blipFill>
        <p:spPr>
          <a:xfrm>
            <a:off x="0" y="6681394"/>
            <a:ext cx="12192000" cy="285601"/>
          </a:xfrm>
          <a:prstGeom prst="rect">
            <a:avLst/>
          </a:prstGeom>
        </p:spPr>
      </p:pic>
    </p:spTree>
    <p:extLst>
      <p:ext uri="{BB962C8B-B14F-4D97-AF65-F5344CB8AC3E}">
        <p14:creationId xmlns:p14="http://schemas.microsoft.com/office/powerpoint/2010/main" val="610279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l" defTabSz="914400" rtl="0" eaLnBrk="1" latinLnBrk="0" hangingPunct="1">
        <a:lnSpc>
          <a:spcPct val="90000"/>
        </a:lnSpc>
        <a:spcBef>
          <a:spcPct val="0"/>
        </a:spcBef>
        <a:buNone/>
        <a:defRPr sz="3200" b="1" i="0" kern="1200">
          <a:solidFill>
            <a:srgbClr val="2B9BD5"/>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55"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A059BA6-95F2-1A42-8FAF-7B818C7D3E11}"/>
              </a:ext>
            </a:extLst>
          </p:cNvPr>
          <p:cNvPicPr>
            <a:picLocks noChangeAspect="1"/>
          </p:cNvPicPr>
          <p:nvPr userDrawn="1"/>
        </p:nvPicPr>
        <p:blipFill>
          <a:blip r:embed="rId4"/>
          <a:stretch>
            <a:fillRect/>
          </a:stretch>
        </p:blipFill>
        <p:spPr>
          <a:xfrm>
            <a:off x="-17584" y="-8504"/>
            <a:ext cx="12224465" cy="6876262"/>
          </a:xfrm>
          <a:prstGeom prst="rect">
            <a:avLst/>
          </a:prstGeom>
        </p:spPr>
      </p:pic>
      <p:sp>
        <p:nvSpPr>
          <p:cNvPr id="2" name="Title Placeholder 1">
            <a:extLst>
              <a:ext uri="{FF2B5EF4-FFF2-40B4-BE49-F238E27FC236}">
                <a16:creationId xmlns:a16="http://schemas.microsoft.com/office/drawing/2014/main" id="{C4E8B2BB-DD65-EE44-AAF3-3B9D20CF41C3}"/>
              </a:ext>
            </a:extLst>
          </p:cNvPr>
          <p:cNvSpPr>
            <a:spLocks noGrp="1"/>
          </p:cNvSpPr>
          <p:nvPr>
            <p:ph type="title"/>
          </p:nvPr>
        </p:nvSpPr>
        <p:spPr>
          <a:xfrm>
            <a:off x="446314" y="2511142"/>
            <a:ext cx="10515600" cy="1325563"/>
          </a:xfrm>
          <a:prstGeom prst="rect">
            <a:avLst/>
          </a:prstGeom>
        </p:spPr>
        <p:txBody>
          <a:bodyPr vert="horz" lIns="91440" tIns="45720" rIns="91440" bIns="45720" rtlCol="0" anchor="t">
            <a:normAutofit/>
          </a:bodyPr>
          <a:lstStyle/>
          <a:p>
            <a:r>
              <a:rPr lang="en-US" dirty="0"/>
              <a:t>Click to edit Master title style</a:t>
            </a:r>
          </a:p>
        </p:txBody>
      </p:sp>
      <p:sp>
        <p:nvSpPr>
          <p:cNvPr id="4" name="Date Placeholder 3">
            <a:extLst>
              <a:ext uri="{FF2B5EF4-FFF2-40B4-BE49-F238E27FC236}">
                <a16:creationId xmlns:a16="http://schemas.microsoft.com/office/drawing/2014/main" id="{D377407E-0BBB-3B4C-8A6D-6486011CFF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8024-9EAB-114C-B488-AE414F776D99}" type="datetimeFigureOut">
              <a:rPr lang="en-US" smtClean="0"/>
              <a:t>5/19/2021</a:t>
            </a:fld>
            <a:endParaRPr lang="en-US" dirty="0"/>
          </a:p>
        </p:txBody>
      </p:sp>
      <p:sp>
        <p:nvSpPr>
          <p:cNvPr id="5" name="Footer Placeholder 4">
            <a:extLst>
              <a:ext uri="{FF2B5EF4-FFF2-40B4-BE49-F238E27FC236}">
                <a16:creationId xmlns:a16="http://schemas.microsoft.com/office/drawing/2014/main" id="{61805AED-B64C-E948-9413-F879520E9A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798C7C5-DF38-DF4E-918E-45A3002D19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01E96E-D15A-444A-A718-25ECA605D262}" type="slidenum">
              <a:rPr lang="en-US" smtClean="0"/>
              <a:t>‹#›</a:t>
            </a:fld>
            <a:endParaRPr lang="en-US" dirty="0"/>
          </a:p>
        </p:txBody>
      </p:sp>
      <p:pic>
        <p:nvPicPr>
          <p:cNvPr id="8" name="Picture 7">
            <a:extLst>
              <a:ext uri="{FF2B5EF4-FFF2-40B4-BE49-F238E27FC236}">
                <a16:creationId xmlns:a16="http://schemas.microsoft.com/office/drawing/2014/main" id="{028476ED-A4F7-7640-A3F7-E175FA77F227}"/>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10279464" y="424283"/>
            <a:ext cx="1504337" cy="762171"/>
          </a:xfrm>
          <a:prstGeom prst="rect">
            <a:avLst/>
          </a:prstGeom>
        </p:spPr>
      </p:pic>
      <p:sp>
        <p:nvSpPr>
          <p:cNvPr id="9" name="TextBox 8">
            <a:extLst>
              <a:ext uri="{FF2B5EF4-FFF2-40B4-BE49-F238E27FC236}">
                <a16:creationId xmlns:a16="http://schemas.microsoft.com/office/drawing/2014/main" id="{C88AC289-CE5C-A448-8165-FC8421E939E4}"/>
              </a:ext>
            </a:extLst>
          </p:cNvPr>
          <p:cNvSpPr txBox="1"/>
          <p:nvPr userDrawn="1"/>
        </p:nvSpPr>
        <p:spPr>
          <a:xfrm>
            <a:off x="482532" y="6098761"/>
            <a:ext cx="7937953" cy="400110"/>
          </a:xfrm>
          <a:prstGeom prst="rect">
            <a:avLst/>
          </a:prstGeom>
          <a:noFill/>
        </p:spPr>
        <p:txBody>
          <a:bodyPr wrap="square" rtlCol="0">
            <a:spAutoFit/>
          </a:bodyPr>
          <a:lstStyle/>
          <a:p>
            <a:r>
              <a:rPr lang="en-US" sz="2000" dirty="0">
                <a:solidFill>
                  <a:schemeClr val="bg1"/>
                </a:solidFill>
                <a:latin typeface="Arial" panose="020B0604020202020204" pitchFamily="34" charset="0"/>
                <a:cs typeface="Arial" panose="020B0604020202020204" pitchFamily="34" charset="0"/>
              </a:rPr>
              <a:t>www.ccea.org.uk</a:t>
            </a:r>
          </a:p>
        </p:txBody>
      </p:sp>
    </p:spTree>
    <p:extLst>
      <p:ext uri="{BB962C8B-B14F-4D97-AF65-F5344CB8AC3E}">
        <p14:creationId xmlns:p14="http://schemas.microsoft.com/office/powerpoint/2010/main" val="54609405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000" b="1" i="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47"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AEECEB-CC7C-314E-A491-E115C9C00B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4E9144-9C24-0840-BC86-7C9B9C4941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B066BB-4497-C349-A303-71D96C369E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110D7-5F61-1641-A3BC-B4063CE0573C}" type="datetimeFigureOut">
              <a:rPr lang="en-US" smtClean="0"/>
              <a:t>5/19/2021</a:t>
            </a:fld>
            <a:endParaRPr lang="en-US" dirty="0"/>
          </a:p>
        </p:txBody>
      </p:sp>
      <p:sp>
        <p:nvSpPr>
          <p:cNvPr id="5" name="Footer Placeholder 4">
            <a:extLst>
              <a:ext uri="{FF2B5EF4-FFF2-40B4-BE49-F238E27FC236}">
                <a16:creationId xmlns:a16="http://schemas.microsoft.com/office/drawing/2014/main" id="{E112219D-E08F-7446-A64E-17FA6AF914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FFDAD2D-C225-0B4E-A5D4-25A08EEFDC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2ECDBD-2621-1147-88EA-B4197355CF07}" type="slidenum">
              <a:rPr lang="en-US" smtClean="0"/>
              <a:t>‹#›</a:t>
            </a:fld>
            <a:endParaRPr lang="en-US" dirty="0"/>
          </a:p>
        </p:txBody>
      </p:sp>
      <p:pic>
        <p:nvPicPr>
          <p:cNvPr id="7" name="Picture 6">
            <a:extLst>
              <a:ext uri="{FF2B5EF4-FFF2-40B4-BE49-F238E27FC236}">
                <a16:creationId xmlns:a16="http://schemas.microsoft.com/office/drawing/2014/main" id="{A8952561-AA45-3D47-A137-6C65D83014E7}"/>
              </a:ext>
            </a:extLst>
          </p:cNvPr>
          <p:cNvPicPr>
            <a:picLocks noChangeAspect="1"/>
          </p:cNvPicPr>
          <p:nvPr userDrawn="1"/>
        </p:nvPicPr>
        <p:blipFill>
          <a:blip r:embed="rId3"/>
          <a:stretch>
            <a:fillRect/>
          </a:stretch>
        </p:blipFill>
        <p:spPr>
          <a:xfrm>
            <a:off x="0" y="-5900"/>
            <a:ext cx="12203290" cy="6864350"/>
          </a:xfrm>
          <a:prstGeom prst="rect">
            <a:avLst/>
          </a:prstGeom>
        </p:spPr>
      </p:pic>
      <p:pic>
        <p:nvPicPr>
          <p:cNvPr id="8" name="Picture 7">
            <a:extLst>
              <a:ext uri="{FF2B5EF4-FFF2-40B4-BE49-F238E27FC236}">
                <a16:creationId xmlns:a16="http://schemas.microsoft.com/office/drawing/2014/main" id="{8CF25DFD-978E-F947-B205-783AA6DC4A15}"/>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33703" y="2022018"/>
            <a:ext cx="1950660" cy="991437"/>
          </a:xfrm>
          <a:prstGeom prst="rect">
            <a:avLst/>
          </a:prstGeom>
        </p:spPr>
      </p:pic>
      <p:pic>
        <p:nvPicPr>
          <p:cNvPr id="9" name="Picture 8">
            <a:extLst>
              <a:ext uri="{FF2B5EF4-FFF2-40B4-BE49-F238E27FC236}">
                <a16:creationId xmlns:a16="http://schemas.microsoft.com/office/drawing/2014/main" id="{3E08DA6D-E2D1-8040-9077-F90B442C5D7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4761456" y="3777365"/>
            <a:ext cx="2669088" cy="595644"/>
          </a:xfrm>
          <a:prstGeom prst="rect">
            <a:avLst/>
          </a:prstGeom>
        </p:spPr>
      </p:pic>
    </p:spTree>
    <p:extLst>
      <p:ext uri="{BB962C8B-B14F-4D97-AF65-F5344CB8AC3E}">
        <p14:creationId xmlns:p14="http://schemas.microsoft.com/office/powerpoint/2010/main" val="629530535"/>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6.svg"/></Relationships>
</file>

<file path=ppt/slides/_rels/slide13.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8.sv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image" Target="../media/image34.svg"/><Relationship Id="rId5" Type="http://schemas.openxmlformats.org/officeDocument/2006/relationships/diagramQuickStyle" Target="../diagrams/quickStyle2.xml"/><Relationship Id="rId10" Type="http://schemas.openxmlformats.org/officeDocument/2006/relationships/image" Target="../media/image33.png"/><Relationship Id="rId4" Type="http://schemas.openxmlformats.org/officeDocument/2006/relationships/diagramLayout" Target="../diagrams/layout2.xml"/><Relationship Id="rId9" Type="http://schemas.openxmlformats.org/officeDocument/2006/relationships/image" Target="../media/image3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8251F-8804-452F-9B72-2610AEDE08D2}"/>
              </a:ext>
            </a:extLst>
          </p:cNvPr>
          <p:cNvSpPr>
            <a:spLocks noGrp="1"/>
          </p:cNvSpPr>
          <p:nvPr>
            <p:ph type="title"/>
          </p:nvPr>
        </p:nvSpPr>
        <p:spPr/>
        <p:txBody>
          <a:bodyPr/>
          <a:lstStyle/>
          <a:p>
            <a:r>
              <a:rPr lang="en-GB" dirty="0"/>
              <a:t>Approach to Centre Determined Grades for CCEA Qualifications </a:t>
            </a:r>
          </a:p>
        </p:txBody>
      </p:sp>
      <p:sp>
        <p:nvSpPr>
          <p:cNvPr id="3" name="Content Placeholder 2">
            <a:extLst>
              <a:ext uri="{FF2B5EF4-FFF2-40B4-BE49-F238E27FC236}">
                <a16:creationId xmlns:a16="http://schemas.microsoft.com/office/drawing/2014/main" id="{03D57A9D-0A8C-477E-A3BC-0DF55A0FEAAD}"/>
              </a:ext>
            </a:extLst>
          </p:cNvPr>
          <p:cNvSpPr>
            <a:spLocks noGrp="1"/>
          </p:cNvSpPr>
          <p:nvPr>
            <p:ph idx="1"/>
          </p:nvPr>
        </p:nvSpPr>
        <p:spPr>
          <a:xfrm>
            <a:off x="446314" y="4021394"/>
            <a:ext cx="10515600" cy="3729726"/>
          </a:xfrm>
        </p:spPr>
        <p:txBody>
          <a:bodyPr/>
          <a:lstStyle/>
          <a:p>
            <a:pPr marL="0" indent="0">
              <a:buNone/>
            </a:pPr>
            <a:r>
              <a:rPr lang="en-GB" dirty="0"/>
              <a:t>Belfast Metropolitan College </a:t>
            </a:r>
          </a:p>
          <a:p>
            <a:pPr marL="0" indent="0">
              <a:buNone/>
            </a:pPr>
            <a:r>
              <a:rPr lang="en-GB" dirty="0"/>
              <a:t>Summer 2021</a:t>
            </a:r>
          </a:p>
        </p:txBody>
      </p:sp>
    </p:spTree>
    <p:extLst>
      <p:ext uri="{BB962C8B-B14F-4D97-AF65-F5344CB8AC3E}">
        <p14:creationId xmlns:p14="http://schemas.microsoft.com/office/powerpoint/2010/main" val="2957102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3AE89-B3EC-4146-A9A1-76C027F16E5F}"/>
              </a:ext>
            </a:extLst>
          </p:cNvPr>
          <p:cNvSpPr>
            <a:spLocks noGrp="1"/>
          </p:cNvSpPr>
          <p:nvPr>
            <p:ph type="title"/>
          </p:nvPr>
        </p:nvSpPr>
        <p:spPr/>
        <p:txBody>
          <a:bodyPr/>
          <a:lstStyle/>
          <a:p>
            <a:r>
              <a:rPr lang="en-GB" dirty="0"/>
              <a:t>Evidence </a:t>
            </a:r>
          </a:p>
        </p:txBody>
      </p:sp>
      <p:sp>
        <p:nvSpPr>
          <p:cNvPr id="3" name="Content Placeholder 2">
            <a:extLst>
              <a:ext uri="{FF2B5EF4-FFF2-40B4-BE49-F238E27FC236}">
                <a16:creationId xmlns:a16="http://schemas.microsoft.com/office/drawing/2014/main" id="{A10973B6-6A7B-48A9-A6F2-7185B9D3FDA3}"/>
              </a:ext>
            </a:extLst>
          </p:cNvPr>
          <p:cNvSpPr>
            <a:spLocks noGrp="1"/>
          </p:cNvSpPr>
          <p:nvPr>
            <p:ph idx="1"/>
          </p:nvPr>
        </p:nvSpPr>
        <p:spPr/>
        <p:txBody>
          <a:bodyPr lIns="72000">
            <a:normAutofit fontScale="92500" lnSpcReduction="10000"/>
          </a:bodyPr>
          <a:lstStyle/>
          <a:p>
            <a:pPr marL="0" indent="0">
              <a:lnSpc>
                <a:spcPct val="100000"/>
              </a:lnSpc>
              <a:buNone/>
            </a:pPr>
            <a:r>
              <a:rPr lang="en-GB" sz="2200" dirty="0"/>
              <a:t>Belfast Met wants to ensure that we use the most appropriate evidence that reflects the attainment of all of our students and will use the following types of evidence:</a:t>
            </a:r>
          </a:p>
          <a:p>
            <a:pPr marL="0" indent="0">
              <a:lnSpc>
                <a:spcPct val="100000"/>
              </a:lnSpc>
              <a:buNone/>
            </a:pPr>
            <a:endParaRPr lang="en-GB" sz="2200" dirty="0"/>
          </a:p>
          <a:p>
            <a:pPr lvl="1">
              <a:lnSpc>
                <a:spcPct val="100000"/>
              </a:lnSpc>
              <a:buFont typeface="Wingdings" panose="05000000000000000000" pitchFamily="2" charset="2"/>
              <a:buChar char="ü"/>
            </a:pPr>
            <a:r>
              <a:rPr lang="en-GB" sz="2200" dirty="0"/>
              <a:t>CCEA assessment resources for 2021;  </a:t>
            </a:r>
          </a:p>
          <a:p>
            <a:pPr lvl="1">
              <a:lnSpc>
                <a:spcPct val="100000"/>
              </a:lnSpc>
              <a:buFont typeface="Wingdings" panose="05000000000000000000" pitchFamily="2" charset="2"/>
              <a:buChar char="ü"/>
            </a:pPr>
            <a:endParaRPr lang="en-GB" sz="2200" dirty="0"/>
          </a:p>
          <a:p>
            <a:pPr lvl="1">
              <a:lnSpc>
                <a:spcPct val="100000"/>
              </a:lnSpc>
              <a:buFont typeface="Wingdings" panose="05000000000000000000" pitchFamily="2" charset="2"/>
              <a:buChar char="ü"/>
            </a:pPr>
            <a:r>
              <a:rPr lang="en-GB" sz="2200" dirty="0"/>
              <a:t>CCEA past papers;  </a:t>
            </a:r>
          </a:p>
          <a:p>
            <a:pPr lvl="1">
              <a:lnSpc>
                <a:spcPct val="100000"/>
              </a:lnSpc>
              <a:buFont typeface="Wingdings" panose="05000000000000000000" pitchFamily="2" charset="2"/>
              <a:buChar char="ü"/>
            </a:pPr>
            <a:endParaRPr lang="en-GB" sz="2200" dirty="0"/>
          </a:p>
          <a:p>
            <a:pPr lvl="1">
              <a:lnSpc>
                <a:spcPct val="100000"/>
              </a:lnSpc>
              <a:buFont typeface="Wingdings" panose="05000000000000000000" pitchFamily="2" charset="2"/>
              <a:buChar char="ü"/>
            </a:pPr>
            <a:r>
              <a:rPr lang="en-GB" sz="2200" dirty="0"/>
              <a:t>mock examinations, which relate to the CCEA specification;  </a:t>
            </a:r>
          </a:p>
          <a:p>
            <a:pPr lvl="1">
              <a:lnSpc>
                <a:spcPct val="100000"/>
              </a:lnSpc>
              <a:buFont typeface="Wingdings" panose="05000000000000000000" pitchFamily="2" charset="2"/>
              <a:buChar char="ü"/>
            </a:pPr>
            <a:endParaRPr lang="en-GB" sz="2200" dirty="0"/>
          </a:p>
          <a:p>
            <a:pPr lvl="1">
              <a:lnSpc>
                <a:spcPct val="100000"/>
              </a:lnSpc>
              <a:buFont typeface="Wingdings" panose="05000000000000000000" pitchFamily="2" charset="2"/>
              <a:buChar char="ü"/>
            </a:pPr>
            <a:r>
              <a:rPr lang="en-GB" sz="2200" dirty="0"/>
              <a:t>coursework or controlled assessments, as applicable to the subject;  </a:t>
            </a:r>
          </a:p>
          <a:p>
            <a:pPr lvl="1">
              <a:lnSpc>
                <a:spcPct val="100000"/>
              </a:lnSpc>
              <a:buFont typeface="Wingdings" panose="05000000000000000000" pitchFamily="2" charset="2"/>
              <a:buChar char="ü"/>
            </a:pPr>
            <a:endParaRPr lang="en-GB" sz="2200" dirty="0"/>
          </a:p>
          <a:p>
            <a:pPr lvl="1">
              <a:lnSpc>
                <a:spcPct val="100000"/>
              </a:lnSpc>
              <a:buFont typeface="Wingdings" panose="05000000000000000000" pitchFamily="2" charset="2"/>
              <a:buChar char="ü"/>
            </a:pPr>
            <a:r>
              <a:rPr lang="en-GB" sz="2200" dirty="0"/>
              <a:t>class tests;  </a:t>
            </a:r>
          </a:p>
          <a:p>
            <a:pPr lvl="1">
              <a:lnSpc>
                <a:spcPct val="100000"/>
              </a:lnSpc>
              <a:buFont typeface="Wingdings" panose="05000000000000000000" pitchFamily="2" charset="2"/>
              <a:buChar char="ü"/>
            </a:pPr>
            <a:endParaRPr lang="en-GB" sz="2200" dirty="0"/>
          </a:p>
          <a:p>
            <a:pPr lvl="1">
              <a:lnSpc>
                <a:spcPct val="100000"/>
              </a:lnSpc>
              <a:buFont typeface="Wingdings" panose="05000000000000000000" pitchFamily="2" charset="2"/>
              <a:buChar char="ü"/>
            </a:pPr>
            <a:r>
              <a:rPr lang="en-GB" sz="2200" dirty="0"/>
              <a:t>practical assessments; </a:t>
            </a:r>
          </a:p>
          <a:p>
            <a:pPr lvl="1">
              <a:lnSpc>
                <a:spcPct val="100000"/>
              </a:lnSpc>
              <a:buFont typeface="Wingdings" panose="05000000000000000000" pitchFamily="2" charset="2"/>
              <a:buChar char="ü"/>
            </a:pPr>
            <a:endParaRPr lang="en-GB" sz="2200" dirty="0">
              <a:solidFill>
                <a:srgbClr val="FF0000"/>
              </a:solidFill>
            </a:endParaRPr>
          </a:p>
          <a:p>
            <a:pPr marL="0" indent="0">
              <a:buNone/>
            </a:pPr>
            <a:endParaRPr lang="en-GB" dirty="0"/>
          </a:p>
          <a:p>
            <a:endParaRPr lang="en-GB" dirty="0"/>
          </a:p>
        </p:txBody>
      </p:sp>
      <p:pic>
        <p:nvPicPr>
          <p:cNvPr id="5" name="Graphic 4" descr="Clipboard Checked with solid fill">
            <a:extLst>
              <a:ext uri="{FF2B5EF4-FFF2-40B4-BE49-F238E27FC236}">
                <a16:creationId xmlns:a16="http://schemas.microsoft.com/office/drawing/2014/main" id="{4B5C415B-9A45-49B0-A031-B8B2C29338B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610302" y="5072767"/>
            <a:ext cx="1457633" cy="1457633"/>
          </a:xfrm>
          <a:prstGeom prst="rect">
            <a:avLst/>
          </a:prstGeom>
        </p:spPr>
      </p:pic>
    </p:spTree>
    <p:extLst>
      <p:ext uri="{BB962C8B-B14F-4D97-AF65-F5344CB8AC3E}">
        <p14:creationId xmlns:p14="http://schemas.microsoft.com/office/powerpoint/2010/main" val="599360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1540B-B73A-4DA0-8B0A-33BD41471214}"/>
              </a:ext>
            </a:extLst>
          </p:cNvPr>
          <p:cNvSpPr>
            <a:spLocks noGrp="1"/>
          </p:cNvSpPr>
          <p:nvPr>
            <p:ph type="title"/>
          </p:nvPr>
        </p:nvSpPr>
        <p:spPr/>
        <p:txBody>
          <a:bodyPr/>
          <a:lstStyle/>
          <a:p>
            <a:r>
              <a:rPr lang="en-GB" dirty="0"/>
              <a:t>Contingency </a:t>
            </a:r>
          </a:p>
        </p:txBody>
      </p:sp>
      <p:sp>
        <p:nvSpPr>
          <p:cNvPr id="3" name="Content Placeholder 2">
            <a:extLst>
              <a:ext uri="{FF2B5EF4-FFF2-40B4-BE49-F238E27FC236}">
                <a16:creationId xmlns:a16="http://schemas.microsoft.com/office/drawing/2014/main" id="{2D4BDB49-9089-4864-9624-6ECA3244641C}"/>
              </a:ext>
            </a:extLst>
          </p:cNvPr>
          <p:cNvSpPr>
            <a:spLocks noGrp="1"/>
          </p:cNvSpPr>
          <p:nvPr>
            <p:ph idx="1"/>
          </p:nvPr>
        </p:nvSpPr>
        <p:spPr/>
        <p:txBody>
          <a:bodyPr>
            <a:normAutofit/>
          </a:bodyPr>
          <a:lstStyle/>
          <a:p>
            <a:pPr>
              <a:lnSpc>
                <a:spcPct val="100000"/>
              </a:lnSpc>
            </a:pPr>
            <a:r>
              <a:rPr lang="en-GB" dirty="0"/>
              <a:t>In exceptional cases (due to illness or adverse circumstances) where a pupil has been </a:t>
            </a:r>
            <a:r>
              <a:rPr lang="en-GB" b="1" dirty="0"/>
              <a:t>more </a:t>
            </a:r>
            <a:r>
              <a:rPr lang="en-GB" dirty="0"/>
              <a:t>significantly disrupted in comparison to his/her class and the agreed evidence is unavailable we may also include the following:</a:t>
            </a:r>
          </a:p>
          <a:p>
            <a:pPr marL="457200" lvl="1" indent="0">
              <a:lnSpc>
                <a:spcPct val="100000"/>
              </a:lnSpc>
              <a:buNone/>
            </a:pPr>
            <a:endParaRPr lang="en-GB" sz="2400" dirty="0">
              <a:solidFill>
                <a:srgbClr val="FF0000"/>
              </a:solidFill>
            </a:endParaRPr>
          </a:p>
          <a:p>
            <a:pPr lvl="1">
              <a:lnSpc>
                <a:spcPct val="100000"/>
              </a:lnSpc>
              <a:buFont typeface="Wingdings" panose="05000000000000000000" pitchFamily="2" charset="2"/>
              <a:buChar char="ü"/>
            </a:pPr>
            <a:r>
              <a:rPr lang="en-GB" sz="2400" dirty="0"/>
              <a:t>homework*;  </a:t>
            </a:r>
          </a:p>
          <a:p>
            <a:pPr lvl="1">
              <a:lnSpc>
                <a:spcPct val="100000"/>
              </a:lnSpc>
              <a:buFont typeface="Wingdings" panose="05000000000000000000" pitchFamily="2" charset="2"/>
              <a:buChar char="ü"/>
            </a:pPr>
            <a:r>
              <a:rPr lang="en-GB" sz="2400" dirty="0"/>
              <a:t>homework record sheet* </a:t>
            </a:r>
          </a:p>
          <a:p>
            <a:pPr lvl="1">
              <a:lnSpc>
                <a:spcPct val="100000"/>
              </a:lnSpc>
              <a:buFont typeface="Wingdings" panose="05000000000000000000" pitchFamily="2" charset="2"/>
              <a:buChar char="ü"/>
            </a:pPr>
            <a:r>
              <a:rPr lang="en-GB" sz="2400" dirty="0"/>
              <a:t>Evidence produced at AS may be considered but must be assessed against A2 standards* </a:t>
            </a:r>
          </a:p>
          <a:p>
            <a:pPr marL="457200" lvl="1" indent="0">
              <a:lnSpc>
                <a:spcPct val="100000"/>
              </a:lnSpc>
              <a:buNone/>
            </a:pPr>
            <a:endParaRPr lang="en-GB" sz="2400" dirty="0">
              <a:solidFill>
                <a:srgbClr val="FF0000"/>
              </a:solidFill>
            </a:endParaRPr>
          </a:p>
          <a:p>
            <a:pPr lvl="1">
              <a:buFont typeface="Wingdings" panose="05000000000000000000" pitchFamily="2" charset="2"/>
              <a:buChar char="ü"/>
            </a:pPr>
            <a:endParaRPr lang="en-GB" sz="2400" dirty="0">
              <a:solidFill>
                <a:srgbClr val="FF0000"/>
              </a:solidFill>
            </a:endParaRPr>
          </a:p>
          <a:p>
            <a:pPr marL="0" indent="0">
              <a:buNone/>
            </a:pPr>
            <a:endParaRPr lang="en-GB" dirty="0"/>
          </a:p>
          <a:p>
            <a:pPr marL="0" indent="0">
              <a:buNone/>
            </a:pPr>
            <a:endParaRPr lang="en-GB" dirty="0"/>
          </a:p>
        </p:txBody>
      </p:sp>
      <p:pic>
        <p:nvPicPr>
          <p:cNvPr id="20" name="Graphic 19" descr="Postit Notes with solid fill">
            <a:extLst>
              <a:ext uri="{FF2B5EF4-FFF2-40B4-BE49-F238E27FC236}">
                <a16:creationId xmlns:a16="http://schemas.microsoft.com/office/drawing/2014/main" id="{68691C62-25A1-4DC1-B867-1575AC7D0C9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81188" y="4992329"/>
            <a:ext cx="1381431" cy="1381431"/>
          </a:xfrm>
          <a:prstGeom prst="rect">
            <a:avLst/>
          </a:prstGeom>
        </p:spPr>
      </p:pic>
    </p:spTree>
    <p:extLst>
      <p:ext uri="{BB962C8B-B14F-4D97-AF65-F5344CB8AC3E}">
        <p14:creationId xmlns:p14="http://schemas.microsoft.com/office/powerpoint/2010/main" val="76910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4B7A5-453B-40B6-AB0D-34DB9A98C27B}"/>
              </a:ext>
            </a:extLst>
          </p:cNvPr>
          <p:cNvSpPr>
            <a:spLocks noGrp="1"/>
          </p:cNvSpPr>
          <p:nvPr>
            <p:ph type="title"/>
          </p:nvPr>
        </p:nvSpPr>
        <p:spPr/>
        <p:txBody>
          <a:bodyPr/>
          <a:lstStyle/>
          <a:p>
            <a:r>
              <a:rPr lang="en-GB" dirty="0"/>
              <a:t>Evidence</a:t>
            </a:r>
          </a:p>
        </p:txBody>
      </p:sp>
      <p:sp>
        <p:nvSpPr>
          <p:cNvPr id="3" name="Content Placeholder 2">
            <a:extLst>
              <a:ext uri="{FF2B5EF4-FFF2-40B4-BE49-F238E27FC236}">
                <a16:creationId xmlns:a16="http://schemas.microsoft.com/office/drawing/2014/main" id="{5BAB864F-E750-4514-8130-6FA95D6EAE6C}"/>
              </a:ext>
            </a:extLst>
          </p:cNvPr>
          <p:cNvSpPr>
            <a:spLocks noGrp="1"/>
          </p:cNvSpPr>
          <p:nvPr>
            <p:ph idx="1"/>
          </p:nvPr>
        </p:nvSpPr>
        <p:spPr/>
        <p:txBody>
          <a:bodyPr>
            <a:normAutofit/>
          </a:bodyPr>
          <a:lstStyle/>
          <a:p>
            <a:pPr marL="0" indent="0">
              <a:buNone/>
            </a:pPr>
            <a:r>
              <a:rPr lang="en-GB" dirty="0"/>
              <a:t>We will not use/consider:</a:t>
            </a:r>
          </a:p>
          <a:p>
            <a:pPr marL="0" indent="0">
              <a:buNone/>
            </a:pPr>
            <a:endParaRPr lang="en-GB" dirty="0"/>
          </a:p>
          <a:p>
            <a:r>
              <a:rPr lang="en-GB" dirty="0"/>
              <a:t>Work/tasks completed with private tutors </a:t>
            </a:r>
          </a:p>
          <a:p>
            <a:r>
              <a:rPr lang="en-GB" dirty="0"/>
              <a:t>Work not aligned with the requirements of the CCEA specification </a:t>
            </a:r>
          </a:p>
          <a:p>
            <a:r>
              <a:rPr lang="en-GB" dirty="0"/>
              <a:t>Results of other external exams or qualifications</a:t>
            </a:r>
          </a:p>
          <a:p>
            <a:pPr marL="0" indent="0">
              <a:buNone/>
            </a:pPr>
            <a:endParaRPr lang="en-GB" dirty="0">
              <a:solidFill>
                <a:srgbClr val="FF0000"/>
              </a:solidFill>
            </a:endParaRPr>
          </a:p>
          <a:p>
            <a:pPr marL="0" indent="0">
              <a:buNone/>
            </a:pPr>
            <a:r>
              <a:rPr lang="en-GB" dirty="0"/>
              <a:t>Rationale: </a:t>
            </a:r>
          </a:p>
          <a:p>
            <a:pPr marL="0" indent="0">
              <a:buNone/>
            </a:pPr>
            <a:r>
              <a:rPr lang="en-GB" dirty="0"/>
              <a:t>Only evidence described above may be considered subject to assessment and moderation processes outlined in the policy.</a:t>
            </a:r>
          </a:p>
        </p:txBody>
      </p:sp>
      <p:pic>
        <p:nvPicPr>
          <p:cNvPr id="5" name="Graphic 4" descr="Clipboard All Crosses with solid fill">
            <a:extLst>
              <a:ext uri="{FF2B5EF4-FFF2-40B4-BE49-F238E27FC236}">
                <a16:creationId xmlns:a16="http://schemas.microsoft.com/office/drawing/2014/main" id="{A5F6D473-9D6C-4307-8CD7-B985E16B7FF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06194" y="5043949"/>
            <a:ext cx="1482852" cy="1482852"/>
          </a:xfrm>
          <a:prstGeom prst="rect">
            <a:avLst/>
          </a:prstGeom>
        </p:spPr>
      </p:pic>
    </p:spTree>
    <p:extLst>
      <p:ext uri="{BB962C8B-B14F-4D97-AF65-F5344CB8AC3E}">
        <p14:creationId xmlns:p14="http://schemas.microsoft.com/office/powerpoint/2010/main" val="2298890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144C9-A81B-4ADD-B237-211C3A9E1FA1}"/>
              </a:ext>
            </a:extLst>
          </p:cNvPr>
          <p:cNvSpPr>
            <a:spLocks noGrp="1"/>
          </p:cNvSpPr>
          <p:nvPr>
            <p:ph type="title"/>
          </p:nvPr>
        </p:nvSpPr>
        <p:spPr/>
        <p:txBody>
          <a:bodyPr/>
          <a:lstStyle/>
          <a:p>
            <a:r>
              <a:rPr lang="en-GB" dirty="0"/>
              <a:t>Appeals</a:t>
            </a:r>
            <a:endParaRPr lang="en-GB" dirty="0">
              <a:solidFill>
                <a:srgbClr val="FF0000"/>
              </a:solidFill>
            </a:endParaRPr>
          </a:p>
        </p:txBody>
      </p:sp>
      <p:sp>
        <p:nvSpPr>
          <p:cNvPr id="7" name="Content Placeholder 6">
            <a:extLst>
              <a:ext uri="{FF2B5EF4-FFF2-40B4-BE49-F238E27FC236}">
                <a16:creationId xmlns:a16="http://schemas.microsoft.com/office/drawing/2014/main" id="{98FBBD8F-9247-4FE2-A614-582E4C451E80}"/>
              </a:ext>
            </a:extLst>
          </p:cNvPr>
          <p:cNvSpPr>
            <a:spLocks noGrp="1"/>
          </p:cNvSpPr>
          <p:nvPr>
            <p:ph idx="1"/>
          </p:nvPr>
        </p:nvSpPr>
        <p:spPr/>
        <p:txBody>
          <a:bodyPr>
            <a:normAutofit/>
          </a:bodyPr>
          <a:lstStyle/>
          <a:p>
            <a:pPr>
              <a:lnSpc>
                <a:spcPct val="100000"/>
              </a:lnSpc>
            </a:pPr>
            <a:r>
              <a:rPr lang="en-GB" sz="2000" dirty="0">
                <a:effectLst/>
              </a:rPr>
              <a:t>Similar to previous years there will be a process for students who would like a review of their results.</a:t>
            </a:r>
          </a:p>
          <a:p>
            <a:pPr>
              <a:lnSpc>
                <a:spcPct val="100000"/>
              </a:lnSpc>
            </a:pPr>
            <a:r>
              <a:rPr lang="en-GB" sz="2000" dirty="0"/>
              <a:t>This is called the Post-Results Service and provides an opportunity if an error is made for that to be rectified</a:t>
            </a:r>
            <a:endParaRPr lang="en-GB" sz="2000" dirty="0">
              <a:effectLst/>
            </a:endParaRPr>
          </a:p>
          <a:p>
            <a:pPr>
              <a:lnSpc>
                <a:spcPct val="100000"/>
              </a:lnSpc>
            </a:pPr>
            <a:r>
              <a:rPr lang="en-GB" sz="2000" dirty="0"/>
              <a:t>More information will follow on the CCEA Post-Results Service in the coming weeks.</a:t>
            </a:r>
          </a:p>
          <a:p>
            <a:pPr>
              <a:lnSpc>
                <a:spcPct val="100000"/>
              </a:lnSpc>
            </a:pPr>
            <a:r>
              <a:rPr lang="en-GB" sz="2000" dirty="0"/>
              <a:t>Belfast Met will share the details and process for this with students, parents and carers as soon as it is published by CCEA.</a:t>
            </a:r>
          </a:p>
          <a:p>
            <a:pPr>
              <a:lnSpc>
                <a:spcPct val="100000"/>
              </a:lnSpc>
            </a:pPr>
            <a:r>
              <a:rPr lang="en-GB" sz="2000" dirty="0"/>
              <a:t>We will guide and assist students and parents through this process as we would in any other year.</a:t>
            </a:r>
          </a:p>
          <a:p>
            <a:pPr marL="0" indent="0">
              <a:lnSpc>
                <a:spcPct val="100000"/>
              </a:lnSpc>
              <a:buNone/>
            </a:pPr>
            <a:endParaRPr lang="en-GB" sz="1800" dirty="0"/>
          </a:p>
          <a:p>
            <a:pPr marL="0" indent="0">
              <a:buNone/>
            </a:pPr>
            <a:endParaRPr lang="en-GB" sz="1800" dirty="0">
              <a:effectLst/>
              <a:latin typeface="Arial" panose="020B0604020202020204" pitchFamily="34" charset="0"/>
            </a:endParaRPr>
          </a:p>
          <a:p>
            <a:pPr marL="0" indent="0">
              <a:buNone/>
            </a:pPr>
            <a:endParaRPr lang="en-GB" dirty="0"/>
          </a:p>
        </p:txBody>
      </p:sp>
      <p:pic>
        <p:nvPicPr>
          <p:cNvPr id="6" name="Graphic 5" descr="Arrow circle with solid fill">
            <a:extLst>
              <a:ext uri="{FF2B5EF4-FFF2-40B4-BE49-F238E27FC236}">
                <a16:creationId xmlns:a16="http://schemas.microsoft.com/office/drawing/2014/main" id="{D2E1FE44-4E89-40BF-95F5-A0478BB9866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06194" y="5212879"/>
            <a:ext cx="1317521" cy="1317521"/>
          </a:xfrm>
          <a:prstGeom prst="rect">
            <a:avLst/>
          </a:prstGeom>
        </p:spPr>
      </p:pic>
    </p:spTree>
    <p:extLst>
      <p:ext uri="{BB962C8B-B14F-4D97-AF65-F5344CB8AC3E}">
        <p14:creationId xmlns:p14="http://schemas.microsoft.com/office/powerpoint/2010/main" val="187595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F1BD4-1926-4B97-A4AB-6FB553F92BA4}"/>
              </a:ext>
            </a:extLst>
          </p:cNvPr>
          <p:cNvSpPr>
            <a:spLocks noGrp="1"/>
          </p:cNvSpPr>
          <p:nvPr>
            <p:ph type="title"/>
          </p:nvPr>
        </p:nvSpPr>
        <p:spPr/>
        <p:txBody>
          <a:bodyPr/>
          <a:lstStyle/>
          <a:p>
            <a:r>
              <a:rPr lang="en-GB" dirty="0"/>
              <a:t>Timelines</a:t>
            </a:r>
          </a:p>
        </p:txBody>
      </p:sp>
      <p:sp>
        <p:nvSpPr>
          <p:cNvPr id="3" name="Content Placeholder 2">
            <a:extLst>
              <a:ext uri="{FF2B5EF4-FFF2-40B4-BE49-F238E27FC236}">
                <a16:creationId xmlns:a16="http://schemas.microsoft.com/office/drawing/2014/main" id="{312DBC32-4B0A-4428-B198-A83356B4A554}"/>
              </a:ext>
            </a:extLst>
          </p:cNvPr>
          <p:cNvSpPr>
            <a:spLocks noGrp="1"/>
          </p:cNvSpPr>
          <p:nvPr>
            <p:ph idx="1"/>
          </p:nvPr>
        </p:nvSpPr>
        <p:spPr/>
        <p:txBody>
          <a:bodyPr/>
          <a:lstStyle/>
          <a:p>
            <a:pPr marL="0" indent="0">
              <a:buNone/>
            </a:pPr>
            <a:r>
              <a:rPr lang="en-GB" dirty="0"/>
              <a:t>The timelines for this process are as follows:</a:t>
            </a:r>
          </a:p>
          <a:p>
            <a:pPr marL="0" indent="0" algn="l" rtl="0" eaLnBrk="1" fontAlgn="base" latinLnBrk="0" hangingPunct="1">
              <a:spcBef>
                <a:spcPts val="0"/>
              </a:spcBef>
              <a:spcAft>
                <a:spcPts val="0"/>
              </a:spcAft>
              <a:buNone/>
            </a:pPr>
            <a:r>
              <a:rPr lang="en-GB" sz="2400" b="0" i="0" u="none" strike="noStrike" kern="1200" dirty="0">
                <a:solidFill>
                  <a:srgbClr val="000000"/>
                </a:solidFill>
                <a:effectLst/>
                <a:latin typeface="Arial" panose="020B0604020202020204" pitchFamily="34" charset="0"/>
                <a:cs typeface="Arial" panose="020B0604020202020204" pitchFamily="34" charset="0"/>
              </a:rPr>
              <a:t>​</a:t>
            </a:r>
            <a:endParaRPr lang="en-GB" sz="2400" b="0" i="0" u="none" strike="noStrike" dirty="0">
              <a:effectLst/>
              <a:latin typeface="Arial" panose="020B0604020202020204" pitchFamily="34" charset="0"/>
            </a:endParaRPr>
          </a:p>
          <a:p>
            <a:endParaRPr lang="en-GB" dirty="0"/>
          </a:p>
          <a:p>
            <a:pPr marL="0" indent="0">
              <a:buNone/>
            </a:pPr>
            <a:endParaRPr lang="en-GB" dirty="0"/>
          </a:p>
        </p:txBody>
      </p:sp>
      <p:graphicFrame>
        <p:nvGraphicFramePr>
          <p:cNvPr id="4" name="Table 4">
            <a:extLst>
              <a:ext uri="{FF2B5EF4-FFF2-40B4-BE49-F238E27FC236}">
                <a16:creationId xmlns:a16="http://schemas.microsoft.com/office/drawing/2014/main" id="{809426E0-DE17-44E6-97B1-88271702A702}"/>
              </a:ext>
            </a:extLst>
          </p:cNvPr>
          <p:cNvGraphicFramePr>
            <a:graphicFrameLocks noGrp="1"/>
          </p:cNvGraphicFramePr>
          <p:nvPr>
            <p:extLst>
              <p:ext uri="{D42A27DB-BD31-4B8C-83A1-F6EECF244321}">
                <p14:modId xmlns:p14="http://schemas.microsoft.com/office/powerpoint/2010/main" val="3438450094"/>
              </p:ext>
            </p:extLst>
          </p:nvPr>
        </p:nvGraphicFramePr>
        <p:xfrm>
          <a:off x="524732" y="2118740"/>
          <a:ext cx="9783095" cy="3657600"/>
        </p:xfrm>
        <a:graphic>
          <a:graphicData uri="http://schemas.openxmlformats.org/drawingml/2006/table">
            <a:tbl>
              <a:tblPr firstRow="1" bandRow="1">
                <a:tableStyleId>{5C22544A-7EE6-4342-B048-85BDC9FD1C3A}</a:tableStyleId>
              </a:tblPr>
              <a:tblGrid>
                <a:gridCol w="2404667">
                  <a:extLst>
                    <a:ext uri="{9D8B030D-6E8A-4147-A177-3AD203B41FA5}">
                      <a16:colId xmlns:a16="http://schemas.microsoft.com/office/drawing/2014/main" val="513083747"/>
                    </a:ext>
                  </a:extLst>
                </a:gridCol>
                <a:gridCol w="3658385">
                  <a:extLst>
                    <a:ext uri="{9D8B030D-6E8A-4147-A177-3AD203B41FA5}">
                      <a16:colId xmlns:a16="http://schemas.microsoft.com/office/drawing/2014/main" val="1528505495"/>
                    </a:ext>
                  </a:extLst>
                </a:gridCol>
                <a:gridCol w="3720043">
                  <a:extLst>
                    <a:ext uri="{9D8B030D-6E8A-4147-A177-3AD203B41FA5}">
                      <a16:colId xmlns:a16="http://schemas.microsoft.com/office/drawing/2014/main" val="3300501378"/>
                    </a:ext>
                  </a:extLst>
                </a:gridCol>
              </a:tblGrid>
              <a:tr h="0">
                <a:tc>
                  <a:txBody>
                    <a:bodyPr/>
                    <a:lstStyle/>
                    <a:p>
                      <a:r>
                        <a:rPr lang="en-GB" sz="1800" b="1" i="0" u="none" strike="noStrike" kern="1200" dirty="0">
                          <a:solidFill>
                            <a:srgbClr val="000000"/>
                          </a:solidFill>
                          <a:effectLst/>
                          <a:latin typeface="Arial" panose="020B0604020202020204" pitchFamily="34" charset="0"/>
                          <a:cs typeface="Arial" panose="020B0604020202020204" pitchFamily="34" charset="0"/>
                        </a:rPr>
                        <a:t>21 May 2021</a:t>
                      </a:r>
                      <a:endParaRPr lang="en-GB" b="1" dirty="0">
                        <a:latin typeface="Arial" panose="020B0604020202020204" pitchFamily="34" charset="0"/>
                        <a:cs typeface="Arial" panose="020B0604020202020204" pitchFamily="34" charset="0"/>
                      </a:endParaRPr>
                    </a:p>
                  </a:txBody>
                  <a:tcPr>
                    <a:solidFill>
                      <a:srgbClr val="9ED2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rgbClr val="000000"/>
                          </a:solidFill>
                          <a:effectLst/>
                          <a:latin typeface="Arial" panose="020B0604020202020204" pitchFamily="34" charset="0"/>
                          <a:cs typeface="Arial" panose="020B0604020202020204" pitchFamily="34" charset="0"/>
                        </a:rPr>
                        <a:t>Grades submitted to CCEA​</a:t>
                      </a:r>
                    </a:p>
                    <a:p>
                      <a:endParaRPr lang="en-GB" b="1" dirty="0">
                        <a:latin typeface="Arial" panose="020B0604020202020204" pitchFamily="34" charset="0"/>
                        <a:cs typeface="Arial" panose="020B0604020202020204" pitchFamily="34" charset="0"/>
                      </a:endParaRPr>
                    </a:p>
                  </a:txBody>
                  <a:tcPr>
                    <a:solidFill>
                      <a:srgbClr val="9ED2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rgbClr val="000000"/>
                          </a:solidFill>
                          <a:effectLst/>
                          <a:latin typeface="Arial" panose="020B0604020202020204" pitchFamily="34" charset="0"/>
                          <a:cs typeface="Arial" panose="020B0604020202020204" pitchFamily="34" charset="0"/>
                        </a:rPr>
                        <a:t>A/AS grades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rgbClr val="000000"/>
                          </a:solidFill>
                          <a:effectLst/>
                          <a:latin typeface="Arial" panose="020B0604020202020204" pitchFamily="34" charset="0"/>
                          <a:cs typeface="Arial" panose="020B0604020202020204" pitchFamily="34" charset="0"/>
                        </a:rPr>
                        <a:t>Level 3 COPE</a:t>
                      </a:r>
                    </a:p>
                  </a:txBody>
                  <a:tcPr>
                    <a:solidFill>
                      <a:srgbClr val="9ED2EC"/>
                    </a:solidFill>
                  </a:tcPr>
                </a:tc>
                <a:extLst>
                  <a:ext uri="{0D108BD9-81ED-4DB2-BD59-A6C34878D82A}">
                    <a16:rowId xmlns:a16="http://schemas.microsoft.com/office/drawing/2014/main" val="15428007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u="none" strike="noStrike" kern="1200" dirty="0">
                          <a:solidFill>
                            <a:srgbClr val="000000"/>
                          </a:solidFill>
                          <a:effectLst/>
                          <a:latin typeface="Arial" panose="020B0604020202020204" pitchFamily="34" charset="0"/>
                          <a:cs typeface="Arial" panose="020B0604020202020204" pitchFamily="34" charset="0"/>
                        </a:rPr>
                        <a:t>4 June 2021 ​</a:t>
                      </a:r>
                      <a:endParaRPr lang="en-GB" sz="1800" b="1" i="0" u="none" strike="noStrike" dirty="0">
                        <a:effectLst/>
                        <a:latin typeface="Arial" panose="020B0604020202020204" pitchFamily="34" charset="0"/>
                        <a:cs typeface="Arial" panose="020B0604020202020204" pitchFamily="34" charset="0"/>
                      </a:endParaRPr>
                    </a:p>
                    <a:p>
                      <a:endParaRPr lang="en-GB" b="1" dirty="0">
                        <a:latin typeface="Arial" panose="020B0604020202020204" pitchFamily="34" charset="0"/>
                        <a:cs typeface="Arial" panose="020B0604020202020204" pitchFamily="34" charset="0"/>
                      </a:endParaRPr>
                    </a:p>
                  </a:txBody>
                  <a:tcPr>
                    <a:solidFill>
                      <a:srgbClr val="9ED2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rgbClr val="000000"/>
                          </a:solidFill>
                          <a:effectLst/>
                          <a:latin typeface="Arial" panose="020B0604020202020204" pitchFamily="34" charset="0"/>
                          <a:cs typeface="Arial" panose="020B0604020202020204" pitchFamily="34" charset="0"/>
                        </a:rPr>
                        <a:t>Grades submitted to CCEA​</a:t>
                      </a:r>
                    </a:p>
                    <a:p>
                      <a:endParaRPr lang="en-GB" b="1" dirty="0">
                        <a:latin typeface="Arial" panose="020B0604020202020204" pitchFamily="34" charset="0"/>
                        <a:cs typeface="Arial" panose="020B0604020202020204" pitchFamily="34" charset="0"/>
                      </a:endParaRPr>
                    </a:p>
                  </a:txBody>
                  <a:tcPr>
                    <a:solidFill>
                      <a:srgbClr val="9ED2EC"/>
                    </a:solidFill>
                  </a:tcPr>
                </a:tc>
                <a:tc>
                  <a:txBody>
                    <a:bodyPr/>
                    <a:lstStyle/>
                    <a:p>
                      <a:pPr marL="0" indent="0">
                        <a:buFontTx/>
                        <a:buNone/>
                      </a:pPr>
                      <a:r>
                        <a:rPr lang="en-GB" sz="1800" b="0" i="0" u="none" strike="noStrike" kern="1200" dirty="0">
                          <a:solidFill>
                            <a:srgbClr val="000000"/>
                          </a:solidFill>
                          <a:effectLst/>
                          <a:latin typeface="Arial" panose="020B0604020202020204" pitchFamily="34" charset="0"/>
                          <a:cs typeface="Arial" panose="020B0604020202020204" pitchFamily="34" charset="0"/>
                        </a:rPr>
                        <a:t>GCSE</a:t>
                      </a:r>
                    </a:p>
                    <a:p>
                      <a:pPr marL="0" indent="0">
                        <a:buFontTx/>
                        <a:buNone/>
                      </a:pPr>
                      <a:r>
                        <a:rPr lang="en-GB" sz="1800" b="0" i="0" u="none" strike="noStrike" kern="1200" dirty="0">
                          <a:solidFill>
                            <a:srgbClr val="000000"/>
                          </a:solidFill>
                          <a:effectLst/>
                          <a:latin typeface="Arial" panose="020B0604020202020204" pitchFamily="34" charset="0"/>
                          <a:cs typeface="Arial" panose="020B0604020202020204" pitchFamily="34" charset="0"/>
                        </a:rPr>
                        <a:t>Occupational Studies</a:t>
                      </a:r>
                    </a:p>
                    <a:p>
                      <a:pPr marL="0" indent="0">
                        <a:buFontTx/>
                        <a:buNone/>
                      </a:pPr>
                      <a:r>
                        <a:rPr lang="en-GB" sz="1800" b="0" i="0" u="none" strike="noStrike" kern="1200" dirty="0">
                          <a:solidFill>
                            <a:srgbClr val="000000"/>
                          </a:solidFill>
                          <a:effectLst/>
                          <a:latin typeface="Arial" panose="020B0604020202020204" pitchFamily="34" charset="0"/>
                          <a:cs typeface="Arial" panose="020B0604020202020204" pitchFamily="34" charset="0"/>
                        </a:rPr>
                        <a:t>Vocational qualifications </a:t>
                      </a:r>
                    </a:p>
                    <a:p>
                      <a:pPr marL="0" indent="0">
                        <a:buFontTx/>
                        <a:buNone/>
                      </a:pPr>
                      <a:r>
                        <a:rPr lang="en-GB" sz="1800" b="0" i="0" u="none" strike="noStrike" kern="1200" dirty="0">
                          <a:solidFill>
                            <a:srgbClr val="000000"/>
                          </a:solidFill>
                          <a:effectLst/>
                          <a:latin typeface="Arial" panose="020B0604020202020204" pitchFamily="34" charset="0"/>
                          <a:cs typeface="Arial" panose="020B0604020202020204" pitchFamily="34" charset="0"/>
                        </a:rPr>
                        <a:t>Entry Level</a:t>
                      </a:r>
                    </a:p>
                  </a:txBody>
                  <a:tcPr>
                    <a:solidFill>
                      <a:srgbClr val="9ED2EC"/>
                    </a:solidFill>
                  </a:tcPr>
                </a:tc>
                <a:extLst>
                  <a:ext uri="{0D108BD9-81ED-4DB2-BD59-A6C34878D82A}">
                    <a16:rowId xmlns:a16="http://schemas.microsoft.com/office/drawing/2014/main" val="32085979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u="none" strike="noStrike" kern="1200" dirty="0">
                          <a:solidFill>
                            <a:srgbClr val="000000"/>
                          </a:solidFill>
                          <a:effectLst/>
                          <a:latin typeface="Arial" panose="020B0604020202020204" pitchFamily="34" charset="0"/>
                          <a:cs typeface="Arial" panose="020B0604020202020204" pitchFamily="34" charset="0"/>
                        </a:rPr>
                        <a:t>10 August 2021​</a:t>
                      </a:r>
                      <a:endParaRPr lang="en-GB" sz="1800" b="1" i="0" u="none" strike="noStrike" dirty="0">
                        <a:effectLst/>
                        <a:latin typeface="Arial" panose="020B0604020202020204" pitchFamily="34" charset="0"/>
                        <a:cs typeface="Arial" panose="020B0604020202020204" pitchFamily="34" charset="0"/>
                      </a:endParaRPr>
                    </a:p>
                    <a:p>
                      <a:endParaRPr lang="en-GB" b="1" dirty="0">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r>
                        <a:rPr lang="en-GB" sz="1800" b="0" i="0" u="none" strike="noStrike" kern="1200" dirty="0">
                          <a:solidFill>
                            <a:srgbClr val="000000"/>
                          </a:solidFill>
                          <a:effectLst/>
                          <a:latin typeface="Arial" panose="020B0604020202020204" pitchFamily="34" charset="0"/>
                          <a:cs typeface="Arial" panose="020B0604020202020204" pitchFamily="34" charset="0"/>
                        </a:rPr>
                        <a:t>Results issued by CCEA </a:t>
                      </a:r>
                      <a:endParaRPr lang="en-GB" b="1" dirty="0">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rgbClr val="000000"/>
                          </a:solidFill>
                          <a:effectLst/>
                          <a:latin typeface="Arial" panose="020B0604020202020204" pitchFamily="34" charset="0"/>
                          <a:cs typeface="Arial" panose="020B0604020202020204" pitchFamily="34" charset="0"/>
                        </a:rPr>
                        <a:t>A level and AS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rgbClr val="000000"/>
                          </a:solidFill>
                          <a:effectLst/>
                          <a:latin typeface="Arial" panose="020B0604020202020204" pitchFamily="34" charset="0"/>
                          <a:cs typeface="Arial" panose="020B0604020202020204" pitchFamily="34" charset="0"/>
                        </a:rPr>
                        <a:t>Level 3 COPE</a:t>
                      </a:r>
                    </a:p>
                  </a:txBody>
                  <a:tcPr>
                    <a:solidFill>
                      <a:schemeClr val="accent6">
                        <a:lumMod val="40000"/>
                        <a:lumOff val="60000"/>
                      </a:schemeClr>
                    </a:solidFill>
                  </a:tcPr>
                </a:tc>
                <a:extLst>
                  <a:ext uri="{0D108BD9-81ED-4DB2-BD59-A6C34878D82A}">
                    <a16:rowId xmlns:a16="http://schemas.microsoft.com/office/drawing/2014/main" val="4929050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u="none" strike="noStrike" kern="1200" dirty="0">
                          <a:solidFill>
                            <a:srgbClr val="000000"/>
                          </a:solidFill>
                          <a:effectLst/>
                          <a:latin typeface="Arial" panose="020B0604020202020204" pitchFamily="34" charset="0"/>
                          <a:cs typeface="Arial" panose="020B0604020202020204" pitchFamily="34" charset="0"/>
                        </a:rPr>
                        <a:t>12 August 2021​</a:t>
                      </a:r>
                      <a:endParaRPr lang="en-GB" sz="1800" b="1" i="0" u="none" strike="noStrike" dirty="0">
                        <a:effectLst/>
                        <a:latin typeface="Arial" panose="020B0604020202020204" pitchFamily="34" charset="0"/>
                        <a:cs typeface="Arial" panose="020B0604020202020204" pitchFamily="34" charset="0"/>
                      </a:endParaRPr>
                    </a:p>
                    <a:p>
                      <a:endParaRPr lang="en-GB" b="1" dirty="0">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rgbClr val="000000"/>
                          </a:solidFill>
                          <a:effectLst/>
                          <a:latin typeface="Arial" panose="020B0604020202020204" pitchFamily="34" charset="0"/>
                          <a:cs typeface="Arial" panose="020B0604020202020204" pitchFamily="34" charset="0"/>
                        </a:rPr>
                        <a:t>Results issued by CCEA </a:t>
                      </a:r>
                      <a:endParaRPr lang="en-GB" b="1" dirty="0">
                        <a:latin typeface="Arial" panose="020B0604020202020204" pitchFamily="34" charset="0"/>
                        <a:cs typeface="Arial" panose="020B0604020202020204" pitchFamily="34" charset="0"/>
                      </a:endParaRPr>
                    </a:p>
                    <a:p>
                      <a:endParaRPr lang="en-GB" b="1" dirty="0">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pPr marL="0" indent="0">
                        <a:buFontTx/>
                        <a:buNone/>
                      </a:pPr>
                      <a:r>
                        <a:rPr lang="en-GB" sz="1800" b="0" i="0" u="none" strike="noStrike" kern="1200" dirty="0">
                          <a:solidFill>
                            <a:srgbClr val="000000"/>
                          </a:solidFill>
                          <a:effectLst/>
                          <a:latin typeface="Arial" panose="020B0604020202020204" pitchFamily="34" charset="0"/>
                          <a:cs typeface="Arial" panose="020B0604020202020204" pitchFamily="34" charset="0"/>
                        </a:rPr>
                        <a:t>GCSE</a:t>
                      </a:r>
                    </a:p>
                    <a:p>
                      <a:pPr marL="0" indent="0">
                        <a:buFontTx/>
                        <a:buNone/>
                      </a:pPr>
                      <a:r>
                        <a:rPr lang="en-GB" sz="1800" b="0" i="0" u="none" strike="noStrike" kern="1200" dirty="0">
                          <a:solidFill>
                            <a:srgbClr val="000000"/>
                          </a:solidFill>
                          <a:effectLst/>
                          <a:latin typeface="Arial" panose="020B0604020202020204" pitchFamily="34" charset="0"/>
                          <a:cs typeface="Arial" panose="020B0604020202020204" pitchFamily="34" charset="0"/>
                        </a:rPr>
                        <a:t>Occupational Studies</a:t>
                      </a:r>
                    </a:p>
                    <a:p>
                      <a:pPr marL="0" indent="0">
                        <a:buFontTx/>
                        <a:buNone/>
                      </a:pPr>
                      <a:r>
                        <a:rPr lang="en-GB" sz="1800" b="0" i="0" u="none" strike="noStrike" kern="1200" dirty="0">
                          <a:solidFill>
                            <a:srgbClr val="000000"/>
                          </a:solidFill>
                          <a:effectLst/>
                          <a:latin typeface="Arial" panose="020B0604020202020204" pitchFamily="34" charset="0"/>
                          <a:cs typeface="Arial" panose="020B0604020202020204" pitchFamily="34" charset="0"/>
                        </a:rPr>
                        <a:t>Vocational qualifications </a:t>
                      </a:r>
                    </a:p>
                    <a:p>
                      <a:pPr marL="0" indent="0">
                        <a:buFontTx/>
                        <a:buNone/>
                      </a:pPr>
                      <a:r>
                        <a:rPr lang="en-GB" sz="1800" b="0" i="0" u="none" strike="noStrike" kern="1200" dirty="0">
                          <a:solidFill>
                            <a:srgbClr val="000000"/>
                          </a:solidFill>
                          <a:effectLst/>
                          <a:latin typeface="Arial" panose="020B0604020202020204" pitchFamily="34" charset="0"/>
                          <a:cs typeface="Arial" panose="020B0604020202020204" pitchFamily="34" charset="0"/>
                        </a:rPr>
                        <a:t>Entry Level</a:t>
                      </a:r>
                    </a:p>
                  </a:txBody>
                  <a:tcPr>
                    <a:solidFill>
                      <a:schemeClr val="accent6">
                        <a:lumMod val="40000"/>
                        <a:lumOff val="60000"/>
                      </a:schemeClr>
                    </a:solidFill>
                  </a:tcPr>
                </a:tc>
                <a:extLst>
                  <a:ext uri="{0D108BD9-81ED-4DB2-BD59-A6C34878D82A}">
                    <a16:rowId xmlns:a16="http://schemas.microsoft.com/office/drawing/2014/main" val="2916835416"/>
                  </a:ext>
                </a:extLst>
              </a:tr>
            </a:tbl>
          </a:graphicData>
        </a:graphic>
      </p:graphicFrame>
    </p:spTree>
    <p:extLst>
      <p:ext uri="{BB962C8B-B14F-4D97-AF65-F5344CB8AC3E}">
        <p14:creationId xmlns:p14="http://schemas.microsoft.com/office/powerpoint/2010/main" val="3762500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854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EED34-DA3D-45D7-A1D9-0758C82D66D7}"/>
              </a:ext>
            </a:extLst>
          </p:cNvPr>
          <p:cNvSpPr>
            <a:spLocks noGrp="1"/>
          </p:cNvSpPr>
          <p:nvPr>
            <p:ph type="title"/>
          </p:nvPr>
        </p:nvSpPr>
        <p:spPr/>
        <p:txBody>
          <a:bodyPr/>
          <a:lstStyle/>
          <a:p>
            <a:r>
              <a:rPr lang="en-GB" dirty="0"/>
              <a:t>Introduction </a:t>
            </a:r>
          </a:p>
        </p:txBody>
      </p:sp>
      <p:sp>
        <p:nvSpPr>
          <p:cNvPr id="3" name="Content Placeholder 2">
            <a:extLst>
              <a:ext uri="{FF2B5EF4-FFF2-40B4-BE49-F238E27FC236}">
                <a16:creationId xmlns:a16="http://schemas.microsoft.com/office/drawing/2014/main" id="{47854DF0-A0BD-40E6-9E00-BC2AD2651DA5}"/>
              </a:ext>
            </a:extLst>
          </p:cNvPr>
          <p:cNvSpPr>
            <a:spLocks noGrp="1"/>
          </p:cNvSpPr>
          <p:nvPr>
            <p:ph idx="1"/>
          </p:nvPr>
        </p:nvSpPr>
        <p:spPr>
          <a:xfrm>
            <a:off x="399600" y="1250066"/>
            <a:ext cx="11383200" cy="5280334"/>
          </a:xfrm>
        </p:spPr>
        <p:txBody>
          <a:bodyPr>
            <a:normAutofit/>
          </a:bodyPr>
          <a:lstStyle/>
          <a:p>
            <a:pPr marL="457200" indent="-457200">
              <a:buAutoNum type="arabicPeriod"/>
            </a:pPr>
            <a:r>
              <a:rPr lang="en-GB" dirty="0"/>
              <a:t>Overview of Awarding Grades Summer 2021</a:t>
            </a:r>
          </a:p>
          <a:p>
            <a:pPr marL="457200" indent="-457200">
              <a:buAutoNum type="arabicPeriod"/>
            </a:pPr>
            <a:r>
              <a:rPr lang="en-GB" dirty="0"/>
              <a:t>Belfast Met’s Centre Determined Grade Policy</a:t>
            </a:r>
          </a:p>
          <a:p>
            <a:pPr marL="457200" indent="-457200">
              <a:buAutoNum type="arabicPeriod"/>
            </a:pPr>
            <a:r>
              <a:rPr lang="en-GB" dirty="0"/>
              <a:t>Evidence</a:t>
            </a:r>
          </a:p>
          <a:p>
            <a:pPr marL="457200" indent="-457200">
              <a:buAutoNum type="arabicPeriod"/>
            </a:pPr>
            <a:r>
              <a:rPr lang="en-GB" dirty="0"/>
              <a:t>Disruption to Teaching and Learning</a:t>
            </a:r>
          </a:p>
          <a:p>
            <a:pPr marL="457200" indent="-457200">
              <a:buAutoNum type="arabicPeriod"/>
            </a:pPr>
            <a:r>
              <a:rPr lang="en-GB" dirty="0"/>
              <a:t>Timelines</a:t>
            </a:r>
          </a:p>
          <a:p>
            <a:pPr marL="457200" indent="-457200">
              <a:buAutoNum type="arabicPeriod"/>
            </a:pPr>
            <a:endParaRPr lang="en-GB" dirty="0"/>
          </a:p>
          <a:p>
            <a:pPr marL="457200" indent="-457200">
              <a:buAutoNum type="arabicPeriod"/>
            </a:pPr>
            <a:endParaRPr lang="en-GB" dirty="0"/>
          </a:p>
          <a:p>
            <a:pPr marL="457200" indent="-457200">
              <a:buAutoNum type="arabicPeriod"/>
            </a:pPr>
            <a:endParaRPr lang="en-GB" dirty="0"/>
          </a:p>
        </p:txBody>
      </p:sp>
    </p:spTree>
    <p:extLst>
      <p:ext uri="{BB962C8B-B14F-4D97-AF65-F5344CB8AC3E}">
        <p14:creationId xmlns:p14="http://schemas.microsoft.com/office/powerpoint/2010/main" val="2388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9BDB4-448D-4247-AF95-0FF9722B31CE}"/>
              </a:ext>
            </a:extLst>
          </p:cNvPr>
          <p:cNvSpPr>
            <a:spLocks noGrp="1"/>
          </p:cNvSpPr>
          <p:nvPr>
            <p:ph type="title"/>
          </p:nvPr>
        </p:nvSpPr>
        <p:spPr/>
        <p:txBody>
          <a:bodyPr/>
          <a:lstStyle/>
          <a:p>
            <a:r>
              <a:rPr lang="en-GB" dirty="0"/>
              <a:t>Terminology </a:t>
            </a:r>
          </a:p>
        </p:txBody>
      </p:sp>
      <p:graphicFrame>
        <p:nvGraphicFramePr>
          <p:cNvPr id="4" name="Table 4">
            <a:extLst>
              <a:ext uri="{FF2B5EF4-FFF2-40B4-BE49-F238E27FC236}">
                <a16:creationId xmlns:a16="http://schemas.microsoft.com/office/drawing/2014/main" id="{AD75C9EB-D680-4982-B2B5-00B5FDC937E2}"/>
              </a:ext>
            </a:extLst>
          </p:cNvPr>
          <p:cNvGraphicFramePr>
            <a:graphicFrameLocks noGrp="1"/>
          </p:cNvGraphicFramePr>
          <p:nvPr>
            <p:ph idx="1"/>
            <p:extLst>
              <p:ext uri="{D42A27DB-BD31-4B8C-83A1-F6EECF244321}">
                <p14:modId xmlns:p14="http://schemas.microsoft.com/office/powerpoint/2010/main" val="4008022996"/>
              </p:ext>
            </p:extLst>
          </p:nvPr>
        </p:nvGraphicFramePr>
        <p:xfrm>
          <a:off x="556201" y="1792488"/>
          <a:ext cx="10788557" cy="2760652"/>
        </p:xfrm>
        <a:graphic>
          <a:graphicData uri="http://schemas.openxmlformats.org/drawingml/2006/table">
            <a:tbl>
              <a:tblPr firstRow="1" bandRow="1">
                <a:tableStyleId>{5C22544A-7EE6-4342-B048-85BDC9FD1C3A}</a:tableStyleId>
              </a:tblPr>
              <a:tblGrid>
                <a:gridCol w="3091496">
                  <a:extLst>
                    <a:ext uri="{9D8B030D-6E8A-4147-A177-3AD203B41FA5}">
                      <a16:colId xmlns:a16="http://schemas.microsoft.com/office/drawing/2014/main" val="1043683514"/>
                    </a:ext>
                  </a:extLst>
                </a:gridCol>
                <a:gridCol w="7697061">
                  <a:extLst>
                    <a:ext uri="{9D8B030D-6E8A-4147-A177-3AD203B41FA5}">
                      <a16:colId xmlns:a16="http://schemas.microsoft.com/office/drawing/2014/main" val="3370934384"/>
                    </a:ext>
                  </a:extLst>
                </a:gridCol>
              </a:tblGrid>
              <a:tr h="367972">
                <a:tc>
                  <a:txBody>
                    <a:bodyPr/>
                    <a:lstStyle/>
                    <a:p>
                      <a:r>
                        <a:rPr lang="en-GB" dirty="0">
                          <a:latin typeface="Arial" panose="020B0604020202020204" pitchFamily="34" charset="0"/>
                          <a:cs typeface="Arial" panose="020B0604020202020204" pitchFamily="34" charset="0"/>
                        </a:rPr>
                        <a:t>Term </a:t>
                      </a:r>
                    </a:p>
                  </a:txBody>
                  <a:tcPr>
                    <a:solidFill>
                      <a:srgbClr val="2B9BD5"/>
                    </a:solidFill>
                  </a:tcPr>
                </a:tc>
                <a:tc>
                  <a:txBody>
                    <a:bodyPr/>
                    <a:lstStyle/>
                    <a:p>
                      <a:r>
                        <a:rPr lang="en-GB" dirty="0">
                          <a:latin typeface="Arial" panose="020B0604020202020204" pitchFamily="34" charset="0"/>
                          <a:cs typeface="Arial" panose="020B0604020202020204" pitchFamily="34" charset="0"/>
                        </a:rPr>
                        <a:t>Meaning</a:t>
                      </a:r>
                    </a:p>
                  </a:txBody>
                  <a:tcPr>
                    <a:solidFill>
                      <a:srgbClr val="2B9BD5"/>
                    </a:solidFill>
                  </a:tcPr>
                </a:tc>
                <a:extLst>
                  <a:ext uri="{0D108BD9-81ED-4DB2-BD59-A6C34878D82A}">
                    <a16:rowId xmlns:a16="http://schemas.microsoft.com/office/drawing/2014/main" val="1466665260"/>
                  </a:ext>
                </a:extLst>
              </a:tr>
              <a:tr h="370840">
                <a:tc>
                  <a:txBody>
                    <a:bodyPr/>
                    <a:lstStyle/>
                    <a:p>
                      <a:r>
                        <a:rPr lang="en-GB" sz="1800" b="1" dirty="0">
                          <a:latin typeface="Arial" panose="020B0604020202020204" pitchFamily="34" charset="0"/>
                          <a:cs typeface="Arial" panose="020B0604020202020204" pitchFamily="34" charset="0"/>
                        </a:rPr>
                        <a:t>Centre</a:t>
                      </a:r>
                    </a:p>
                  </a:txBody>
                  <a:tcPr>
                    <a:solidFill>
                      <a:schemeClr val="accent5">
                        <a:lumMod val="20000"/>
                        <a:lumOff val="80000"/>
                      </a:schemeClr>
                    </a:solidFill>
                  </a:tcPr>
                </a:tc>
                <a:tc>
                  <a:txBody>
                    <a:bodyPr/>
                    <a:lstStyle/>
                    <a:p>
                      <a:r>
                        <a:rPr lang="en-GB" sz="1800" dirty="0">
                          <a:latin typeface="Arial" panose="020B0604020202020204" pitchFamily="34" charset="0"/>
                          <a:cs typeface="Arial" panose="020B0604020202020204" pitchFamily="34" charset="0"/>
                        </a:rPr>
                        <a:t>School or College</a:t>
                      </a:r>
                    </a:p>
                  </a:txBody>
                  <a:tcPr>
                    <a:solidFill>
                      <a:schemeClr val="accent5">
                        <a:lumMod val="20000"/>
                        <a:lumOff val="80000"/>
                      </a:schemeClr>
                    </a:solidFill>
                  </a:tcPr>
                </a:tc>
                <a:extLst>
                  <a:ext uri="{0D108BD9-81ED-4DB2-BD59-A6C34878D82A}">
                    <a16:rowId xmlns:a16="http://schemas.microsoft.com/office/drawing/2014/main" val="28354062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Candidate </a:t>
                      </a:r>
                    </a:p>
                  </a:txBody>
                  <a:tcPr>
                    <a:solidFill>
                      <a:srgbClr val="ECF3FA"/>
                    </a:solidFill>
                  </a:tcPr>
                </a:tc>
                <a:tc>
                  <a:txBody>
                    <a:bodyPr/>
                    <a:lstStyle/>
                    <a:p>
                      <a:r>
                        <a:rPr lang="en-GB" sz="1800" dirty="0">
                          <a:latin typeface="Arial" panose="020B0604020202020204" pitchFamily="34" charset="0"/>
                          <a:cs typeface="Arial" panose="020B0604020202020204" pitchFamily="34" charset="0"/>
                        </a:rPr>
                        <a:t>A student/pupil entered for a qualification in GCE / GCSE </a:t>
                      </a:r>
                      <a:endParaRPr lang="en-GB" sz="1800" dirty="0">
                        <a:solidFill>
                          <a:srgbClr val="FF0000"/>
                        </a:solidFill>
                        <a:latin typeface="Arial" panose="020B0604020202020204" pitchFamily="34" charset="0"/>
                        <a:cs typeface="Arial" panose="020B0604020202020204" pitchFamily="34" charset="0"/>
                      </a:endParaRPr>
                    </a:p>
                  </a:txBody>
                  <a:tcPr>
                    <a:solidFill>
                      <a:srgbClr val="ECF3FA"/>
                    </a:solidFill>
                  </a:tcPr>
                </a:tc>
                <a:extLst>
                  <a:ext uri="{0D108BD9-81ED-4DB2-BD59-A6C34878D82A}">
                    <a16:rowId xmlns:a16="http://schemas.microsoft.com/office/drawing/2014/main" val="30504314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Centre Determined Grades (CDGs)</a:t>
                      </a:r>
                    </a:p>
                  </a:txBody>
                  <a:tcPr>
                    <a:solidFill>
                      <a:schemeClr val="accent5">
                        <a:lumMod val="20000"/>
                        <a:lumOff val="80000"/>
                      </a:schemeClr>
                    </a:solidFill>
                  </a:tcPr>
                </a:tc>
                <a:tc>
                  <a:txBody>
                    <a:bodyPr/>
                    <a:lstStyle/>
                    <a:p>
                      <a:r>
                        <a:rPr lang="en-GB" sz="1800" dirty="0">
                          <a:latin typeface="Arial" panose="020B0604020202020204" pitchFamily="34" charset="0"/>
                          <a:cs typeface="Arial" panose="020B0604020202020204" pitchFamily="34" charset="0"/>
                        </a:rPr>
                        <a:t>Grades formulated by teachers and submitted to CCEA for Summer 2021</a:t>
                      </a:r>
                    </a:p>
                  </a:txBody>
                  <a:tcPr>
                    <a:solidFill>
                      <a:schemeClr val="accent5">
                        <a:lumMod val="20000"/>
                        <a:lumOff val="80000"/>
                      </a:schemeClr>
                    </a:solidFill>
                  </a:tcPr>
                </a:tc>
                <a:extLst>
                  <a:ext uri="{0D108BD9-81ED-4DB2-BD59-A6C34878D82A}">
                    <a16:rowId xmlns:a16="http://schemas.microsoft.com/office/drawing/2014/main" val="12013192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Awarding</a:t>
                      </a:r>
                    </a:p>
                  </a:txBody>
                  <a:tcPr>
                    <a:solidFill>
                      <a:schemeClr val="accent5">
                        <a:lumMod val="20000"/>
                        <a:lumOff val="80000"/>
                      </a:schemeClr>
                    </a:solidFill>
                  </a:tcPr>
                </a:tc>
                <a:tc>
                  <a:txBody>
                    <a:bodyPr/>
                    <a:lstStyle/>
                    <a:p>
                      <a:r>
                        <a:rPr lang="en-GB" sz="1800" dirty="0">
                          <a:latin typeface="Arial" panose="020B0604020202020204" pitchFamily="34" charset="0"/>
                          <a:cs typeface="Arial" panose="020B0604020202020204" pitchFamily="34" charset="0"/>
                        </a:rPr>
                        <a:t>The assigning of a final grade for a qualification</a:t>
                      </a:r>
                    </a:p>
                  </a:txBody>
                  <a:tcPr>
                    <a:solidFill>
                      <a:schemeClr val="accent5">
                        <a:lumMod val="20000"/>
                        <a:lumOff val="80000"/>
                      </a:schemeClr>
                    </a:solidFill>
                  </a:tcPr>
                </a:tc>
                <a:extLst>
                  <a:ext uri="{0D108BD9-81ED-4DB2-BD59-A6C34878D82A}">
                    <a16:rowId xmlns:a16="http://schemas.microsoft.com/office/drawing/2014/main" val="4066020708"/>
                  </a:ext>
                </a:extLst>
              </a:tr>
              <a:tr h="370840">
                <a:tc>
                  <a:txBody>
                    <a:bodyPr/>
                    <a:lstStyle/>
                    <a:p>
                      <a:r>
                        <a:rPr lang="en-GB" sz="1800" b="1" dirty="0">
                          <a:latin typeface="Arial" panose="020B0604020202020204" pitchFamily="34" charset="0"/>
                          <a:cs typeface="Arial" panose="020B0604020202020204" pitchFamily="34" charset="0"/>
                        </a:rPr>
                        <a:t>Specification</a:t>
                      </a:r>
                    </a:p>
                  </a:txBody>
                  <a:tcPr>
                    <a:solidFill>
                      <a:srgbClr val="ECF3FA"/>
                    </a:solidFill>
                  </a:tcPr>
                </a:tc>
                <a:tc>
                  <a:txBody>
                    <a:bodyPr/>
                    <a:lstStyle/>
                    <a:p>
                      <a:r>
                        <a:rPr lang="en-GB" sz="1800" dirty="0">
                          <a:latin typeface="Arial" panose="020B0604020202020204" pitchFamily="34" charset="0"/>
                          <a:cs typeface="Arial" panose="020B0604020202020204" pitchFamily="34" charset="0"/>
                        </a:rPr>
                        <a:t>A document that sets out the details of content to be taught and all assessments for a qualification</a:t>
                      </a:r>
                    </a:p>
                  </a:txBody>
                  <a:tcPr>
                    <a:solidFill>
                      <a:srgbClr val="ECF3FA"/>
                    </a:solidFill>
                  </a:tcPr>
                </a:tc>
                <a:extLst>
                  <a:ext uri="{0D108BD9-81ED-4DB2-BD59-A6C34878D82A}">
                    <a16:rowId xmlns:a16="http://schemas.microsoft.com/office/drawing/2014/main" val="1887110990"/>
                  </a:ext>
                </a:extLst>
              </a:tr>
            </a:tbl>
          </a:graphicData>
        </a:graphic>
      </p:graphicFrame>
    </p:spTree>
    <p:extLst>
      <p:ext uri="{BB962C8B-B14F-4D97-AF65-F5344CB8AC3E}">
        <p14:creationId xmlns:p14="http://schemas.microsoft.com/office/powerpoint/2010/main" val="2336597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CEDF9-0047-4342-ABF3-473A5B315F92}"/>
              </a:ext>
            </a:extLst>
          </p:cNvPr>
          <p:cNvSpPr>
            <a:spLocks noGrp="1"/>
          </p:cNvSpPr>
          <p:nvPr>
            <p:ph type="title"/>
          </p:nvPr>
        </p:nvSpPr>
        <p:spPr/>
        <p:txBody>
          <a:bodyPr/>
          <a:lstStyle/>
          <a:p>
            <a:r>
              <a:rPr lang="en-GB" dirty="0"/>
              <a:t>Overview</a:t>
            </a:r>
          </a:p>
        </p:txBody>
      </p:sp>
      <p:sp>
        <p:nvSpPr>
          <p:cNvPr id="3" name="Content Placeholder 2">
            <a:extLst>
              <a:ext uri="{FF2B5EF4-FFF2-40B4-BE49-F238E27FC236}">
                <a16:creationId xmlns:a16="http://schemas.microsoft.com/office/drawing/2014/main" id="{8601869E-2099-48E8-B5EF-40E4CBDE0454}"/>
              </a:ext>
            </a:extLst>
          </p:cNvPr>
          <p:cNvSpPr>
            <a:spLocks noGrp="1"/>
          </p:cNvSpPr>
          <p:nvPr>
            <p:ph idx="1"/>
          </p:nvPr>
        </p:nvSpPr>
        <p:spPr/>
        <p:txBody>
          <a:bodyPr/>
          <a:lstStyle/>
          <a:p>
            <a:pPr>
              <a:lnSpc>
                <a:spcPct val="100000"/>
              </a:lnSpc>
            </a:pPr>
            <a:r>
              <a:rPr lang="en-GB" sz="2000" dirty="0">
                <a:effectLst/>
                <a:ea typeface="Calibri" panose="020F0502020204030204" pitchFamily="34" charset="0"/>
              </a:rPr>
              <a:t>This summer CCEA </a:t>
            </a:r>
            <a:r>
              <a:rPr lang="en-GB" sz="2000" dirty="0">
                <a:ea typeface="Calibri" panose="020F0502020204030204" pitchFamily="34" charset="0"/>
              </a:rPr>
              <a:t>is asking schools </a:t>
            </a:r>
            <a:r>
              <a:rPr lang="en-GB" sz="2000" dirty="0">
                <a:effectLst/>
                <a:ea typeface="Calibri" panose="020F0502020204030204" pitchFamily="34" charset="0"/>
              </a:rPr>
              <a:t>to award a grade that reflects the standard at which a student is working, </a:t>
            </a:r>
            <a:r>
              <a:rPr lang="en-GB" sz="2000" b="1" dirty="0">
                <a:effectLst/>
                <a:ea typeface="Calibri" panose="020F0502020204030204" pitchFamily="34" charset="0"/>
              </a:rPr>
              <a:t>assessed only on the specification content that the student/centre has covered,</a:t>
            </a:r>
            <a:r>
              <a:rPr lang="en-GB" sz="2000" dirty="0">
                <a:effectLst/>
                <a:ea typeface="Calibri" panose="020F0502020204030204" pitchFamily="34" charset="0"/>
              </a:rPr>
              <a:t> so that the grade, reflects a student’s knowledge, understanding and skills.</a:t>
            </a:r>
          </a:p>
          <a:p>
            <a:pPr>
              <a:lnSpc>
                <a:spcPct val="100000"/>
              </a:lnSpc>
            </a:pPr>
            <a:r>
              <a:rPr lang="en-GB" sz="2000" dirty="0">
                <a:effectLst/>
                <a:ea typeface="Calibri" panose="020F0502020204030204" pitchFamily="34" charset="0"/>
              </a:rPr>
              <a:t>These grades will be referred to as Centre Determined Grades (CDGs).</a:t>
            </a:r>
          </a:p>
          <a:p>
            <a:pPr>
              <a:lnSpc>
                <a:spcPct val="100000"/>
              </a:lnSpc>
            </a:pPr>
            <a:r>
              <a:rPr lang="en-GB" sz="2000" dirty="0"/>
              <a:t>No algorithm or statistical adjustment to grades will be involved this year.</a:t>
            </a:r>
          </a:p>
          <a:p>
            <a:pPr>
              <a:lnSpc>
                <a:spcPct val="100000"/>
              </a:lnSpc>
            </a:pPr>
            <a:r>
              <a:rPr lang="en-GB" sz="2000" dirty="0">
                <a:highlight>
                  <a:srgbClr val="FFFFFF"/>
                </a:highlight>
              </a:rPr>
              <a:t>Grades will be based on teacher </a:t>
            </a:r>
            <a:r>
              <a:rPr lang="en-GB" sz="2000" dirty="0"/>
              <a:t>judgement using evidence selected by the centre, following the alternative arrangements process set out by CCEA.</a:t>
            </a:r>
          </a:p>
          <a:p>
            <a:pPr>
              <a:lnSpc>
                <a:spcPct val="100000"/>
              </a:lnSpc>
            </a:pPr>
            <a:r>
              <a:rPr lang="en-GB" sz="2000" dirty="0"/>
              <a:t>Grades submitted to CCEA are not final until they are released in August 2021 and may be subject to change.</a:t>
            </a:r>
          </a:p>
          <a:p>
            <a:pPr>
              <a:lnSpc>
                <a:spcPct val="100000"/>
              </a:lnSpc>
            </a:pPr>
            <a:r>
              <a:rPr lang="en-GB" sz="2000" dirty="0"/>
              <a:t>CCEA has stated that centres </a:t>
            </a:r>
            <a:r>
              <a:rPr lang="en-GB" sz="2000" b="1" dirty="0"/>
              <a:t>cannot</a:t>
            </a:r>
            <a:r>
              <a:rPr lang="en-GB" sz="2000" dirty="0"/>
              <a:t> share the centre determined grades they will submit with students in advance of them being issued by CCEA on results day (August 2021).  </a:t>
            </a:r>
          </a:p>
          <a:p>
            <a:pPr marL="0" indent="0">
              <a:buNone/>
            </a:pPr>
            <a:endParaRPr lang="en-GB" dirty="0"/>
          </a:p>
        </p:txBody>
      </p:sp>
      <p:pic>
        <p:nvPicPr>
          <p:cNvPr id="7" name="Graphic 6" descr="Route (Two Pins With A Path) with solid fill">
            <a:extLst>
              <a:ext uri="{FF2B5EF4-FFF2-40B4-BE49-F238E27FC236}">
                <a16:creationId xmlns:a16="http://schemas.microsoft.com/office/drawing/2014/main" id="{52D88300-B325-49C5-80F9-AB31BE6F61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363200" y="5047028"/>
            <a:ext cx="1568245" cy="1568245"/>
          </a:xfrm>
          <a:prstGeom prst="rect">
            <a:avLst/>
          </a:prstGeom>
        </p:spPr>
      </p:pic>
    </p:spTree>
    <p:extLst>
      <p:ext uri="{BB962C8B-B14F-4D97-AF65-F5344CB8AC3E}">
        <p14:creationId xmlns:p14="http://schemas.microsoft.com/office/powerpoint/2010/main" val="383476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58AF6-C7FB-4D50-AAEC-43986C6880E6}"/>
              </a:ext>
            </a:extLst>
          </p:cNvPr>
          <p:cNvSpPr>
            <a:spLocks noGrp="1"/>
          </p:cNvSpPr>
          <p:nvPr>
            <p:ph type="title"/>
          </p:nvPr>
        </p:nvSpPr>
        <p:spPr/>
        <p:txBody>
          <a:bodyPr>
            <a:normAutofit/>
          </a:bodyPr>
          <a:lstStyle/>
          <a:p>
            <a:r>
              <a:rPr lang="en-GB" sz="3100" dirty="0"/>
              <a:t>Belfast Met’s Centre Determined Grade Policy</a:t>
            </a:r>
            <a:br>
              <a:rPr lang="en-GB" dirty="0"/>
            </a:br>
            <a:endParaRPr lang="en-GB" dirty="0"/>
          </a:p>
        </p:txBody>
      </p:sp>
      <p:sp>
        <p:nvSpPr>
          <p:cNvPr id="3" name="Content Placeholder 2">
            <a:extLst>
              <a:ext uri="{FF2B5EF4-FFF2-40B4-BE49-F238E27FC236}">
                <a16:creationId xmlns:a16="http://schemas.microsoft.com/office/drawing/2014/main" id="{CC87695C-AC48-42DE-9757-4428D646457C}"/>
              </a:ext>
            </a:extLst>
          </p:cNvPr>
          <p:cNvSpPr>
            <a:spLocks noGrp="1"/>
          </p:cNvSpPr>
          <p:nvPr>
            <p:ph idx="1"/>
          </p:nvPr>
        </p:nvSpPr>
        <p:spPr/>
        <p:txBody>
          <a:bodyPr/>
          <a:lstStyle/>
          <a:p>
            <a:pPr marL="0" indent="0">
              <a:buNone/>
            </a:pPr>
            <a:r>
              <a:rPr lang="en-GB" sz="2000" dirty="0"/>
              <a:t>It is a requirement of the CCEA process that we put in place a “Centre Determined Grade Policy” and are clear with students, parents and carers from the outset on:</a:t>
            </a:r>
          </a:p>
          <a:p>
            <a:pPr marL="0" indent="0">
              <a:buNone/>
            </a:pPr>
            <a:endParaRPr lang="en-GB" sz="2000" dirty="0"/>
          </a:p>
          <a:p>
            <a:pPr marL="914400" lvl="2" indent="0">
              <a:buNone/>
            </a:pPr>
            <a:r>
              <a:rPr lang="en-GB" sz="2000" dirty="0"/>
              <a:t>Our college approach to arriving at grades for students completing qualifications this summer</a:t>
            </a:r>
          </a:p>
          <a:p>
            <a:pPr marL="914400" lvl="2" indent="0">
              <a:buNone/>
            </a:pPr>
            <a:endParaRPr lang="en-GB" sz="2000" dirty="0"/>
          </a:p>
          <a:p>
            <a:pPr marL="914400" lvl="2" indent="0">
              <a:buNone/>
            </a:pPr>
            <a:endParaRPr lang="en-GB" sz="2000" dirty="0"/>
          </a:p>
          <a:p>
            <a:pPr marL="914400" lvl="2" indent="0">
              <a:buNone/>
            </a:pPr>
            <a:r>
              <a:rPr lang="en-GB" sz="2000" dirty="0"/>
              <a:t>The type of assessment or evidence of a student’s performance we will use to determine this grade</a:t>
            </a:r>
          </a:p>
          <a:p>
            <a:pPr marL="914400" lvl="2" indent="0">
              <a:buNone/>
            </a:pPr>
            <a:endParaRPr lang="en-GB" sz="2000" dirty="0"/>
          </a:p>
          <a:p>
            <a:pPr marL="914400" lvl="2" indent="0">
              <a:buNone/>
            </a:pPr>
            <a:endParaRPr lang="en-GB" sz="2000" dirty="0"/>
          </a:p>
          <a:p>
            <a:pPr marL="914400" lvl="2" indent="0">
              <a:buNone/>
            </a:pPr>
            <a:r>
              <a:rPr lang="en-GB" sz="2000" dirty="0"/>
              <a:t>The contingency assessments or evidence we will use where the agreed evidence is not available for individual students. </a:t>
            </a:r>
          </a:p>
          <a:p>
            <a:endParaRPr lang="en-GB" dirty="0"/>
          </a:p>
        </p:txBody>
      </p:sp>
      <p:pic>
        <p:nvPicPr>
          <p:cNvPr id="10" name="Graphic 9" descr="Clipboard Checked with solid fill">
            <a:extLst>
              <a:ext uri="{FF2B5EF4-FFF2-40B4-BE49-F238E27FC236}">
                <a16:creationId xmlns:a16="http://schemas.microsoft.com/office/drawing/2014/main" id="{A8C83436-6B19-472B-AFAB-7FF2D1E8733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9599" y="3582218"/>
            <a:ext cx="914400" cy="914400"/>
          </a:xfrm>
          <a:prstGeom prst="rect">
            <a:avLst/>
          </a:prstGeom>
        </p:spPr>
      </p:pic>
      <p:pic>
        <p:nvPicPr>
          <p:cNvPr id="7" name="Content Placeholder 4" descr="Meeting with solid fill">
            <a:extLst>
              <a:ext uri="{FF2B5EF4-FFF2-40B4-BE49-F238E27FC236}">
                <a16:creationId xmlns:a16="http://schemas.microsoft.com/office/drawing/2014/main" id="{11551C3A-47AC-4C65-9736-4FBC0EA3608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7328" y="2343979"/>
            <a:ext cx="1018942" cy="1018942"/>
          </a:xfrm>
          <a:prstGeom prst="rect">
            <a:avLst/>
          </a:prstGeom>
        </p:spPr>
      </p:pic>
      <p:pic>
        <p:nvPicPr>
          <p:cNvPr id="8" name="Graphic 7" descr="Postit Notes with solid fill">
            <a:extLst>
              <a:ext uri="{FF2B5EF4-FFF2-40B4-BE49-F238E27FC236}">
                <a16:creationId xmlns:a16="http://schemas.microsoft.com/office/drawing/2014/main" id="{F7E00B93-7D41-49AC-8E8D-DECBB0F0DE1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99599" y="4935213"/>
            <a:ext cx="914400" cy="914400"/>
          </a:xfrm>
          <a:prstGeom prst="rect">
            <a:avLst/>
          </a:prstGeom>
        </p:spPr>
      </p:pic>
    </p:spTree>
    <p:extLst>
      <p:ext uri="{BB962C8B-B14F-4D97-AF65-F5344CB8AC3E}">
        <p14:creationId xmlns:p14="http://schemas.microsoft.com/office/powerpoint/2010/main" val="282803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5D36C-15F8-4041-8C84-517529B611B9}"/>
              </a:ext>
            </a:extLst>
          </p:cNvPr>
          <p:cNvSpPr>
            <a:spLocks noGrp="1"/>
          </p:cNvSpPr>
          <p:nvPr>
            <p:ph type="title"/>
          </p:nvPr>
        </p:nvSpPr>
        <p:spPr/>
        <p:txBody>
          <a:bodyPr/>
          <a:lstStyle/>
          <a:p>
            <a:r>
              <a:rPr lang="en-GB" dirty="0"/>
              <a:t>Evidence</a:t>
            </a:r>
          </a:p>
        </p:txBody>
      </p:sp>
      <p:sp>
        <p:nvSpPr>
          <p:cNvPr id="3" name="Content Placeholder 2">
            <a:extLst>
              <a:ext uri="{FF2B5EF4-FFF2-40B4-BE49-F238E27FC236}">
                <a16:creationId xmlns:a16="http://schemas.microsoft.com/office/drawing/2014/main" id="{2D7C32B8-8EAD-49A9-8F36-8B73F698DFE3}"/>
              </a:ext>
            </a:extLst>
          </p:cNvPr>
          <p:cNvSpPr>
            <a:spLocks noGrp="1"/>
          </p:cNvSpPr>
          <p:nvPr>
            <p:ph idx="1"/>
          </p:nvPr>
        </p:nvSpPr>
        <p:spPr>
          <a:xfrm>
            <a:off x="399599" y="1317356"/>
            <a:ext cx="11210309" cy="5213044"/>
          </a:xfrm>
        </p:spPr>
        <p:txBody>
          <a:bodyPr>
            <a:normAutofit/>
          </a:bodyPr>
          <a:lstStyle/>
          <a:p>
            <a:pPr marL="0" indent="0">
              <a:lnSpc>
                <a:spcPct val="100000"/>
              </a:lnSpc>
              <a:buNone/>
            </a:pPr>
            <a:r>
              <a:rPr lang="en-GB" sz="2200" dirty="0"/>
              <a:t>The CCEA process is clear on the evidence we should use to formulate a grade.</a:t>
            </a:r>
          </a:p>
          <a:p>
            <a:pPr marL="457200" indent="-457200">
              <a:lnSpc>
                <a:spcPct val="100000"/>
              </a:lnSpc>
              <a:buFont typeface="+mj-lt"/>
              <a:buAutoNum type="arabicPeriod"/>
            </a:pPr>
            <a:r>
              <a:rPr lang="en-GB" sz="2200" dirty="0"/>
              <a:t>The grade assigned to a student must be based on </a:t>
            </a:r>
            <a:r>
              <a:rPr lang="en-GB" sz="2200" b="0" i="0" u="none" strike="noStrike" baseline="0" dirty="0">
                <a:solidFill>
                  <a:srgbClr val="000000"/>
                </a:solidFill>
              </a:rPr>
              <a:t>the standard at which each student </a:t>
            </a:r>
            <a:r>
              <a:rPr lang="en-GB" sz="2200" b="1" i="0" u="none" strike="noStrike" baseline="0" dirty="0">
                <a:solidFill>
                  <a:srgbClr val="000000"/>
                </a:solidFill>
              </a:rPr>
              <a:t>is performing</a:t>
            </a:r>
            <a:r>
              <a:rPr lang="en-GB" sz="2200" i="0" u="none" strike="noStrike" baseline="0" dirty="0">
                <a:solidFill>
                  <a:srgbClr val="000000"/>
                </a:solidFill>
              </a:rPr>
              <a:t>.</a:t>
            </a:r>
          </a:p>
          <a:p>
            <a:pPr marL="457200" indent="-457200">
              <a:lnSpc>
                <a:spcPct val="100000"/>
              </a:lnSpc>
              <a:buFont typeface="+mj-lt"/>
              <a:buAutoNum type="arabicPeriod"/>
            </a:pPr>
            <a:r>
              <a:rPr lang="en-GB" sz="2200" b="0" i="0" u="none" strike="noStrike" baseline="0" dirty="0">
                <a:solidFill>
                  <a:srgbClr val="000000"/>
                </a:solidFill>
              </a:rPr>
              <a:t>This is different from 2020, when centres were asked to supply a centre assessment grade based on their judgement of the grade a student </a:t>
            </a:r>
            <a:r>
              <a:rPr lang="en-GB" sz="2200" b="1" i="0" u="none" strike="noStrike" baseline="0" dirty="0">
                <a:solidFill>
                  <a:srgbClr val="000000"/>
                </a:solidFill>
              </a:rPr>
              <a:t>would likely have achieved </a:t>
            </a:r>
            <a:r>
              <a:rPr lang="en-GB" sz="2200" b="0" i="0" u="none" strike="noStrike" baseline="0" dirty="0">
                <a:solidFill>
                  <a:srgbClr val="000000"/>
                </a:solidFill>
              </a:rPr>
              <a:t>if they had been able to complete examinations.</a:t>
            </a:r>
          </a:p>
          <a:p>
            <a:pPr marL="457200" indent="-457200">
              <a:lnSpc>
                <a:spcPct val="100000"/>
              </a:lnSpc>
              <a:buFont typeface="+mj-lt"/>
              <a:buAutoNum type="arabicPeriod"/>
            </a:pPr>
            <a:r>
              <a:rPr lang="en-GB" sz="2200" dirty="0"/>
              <a:t>To ensure fairness to all students, we have been asked to outline in our school’s Centre Determined Grades policy the evidence we will use to inform grading decisions. </a:t>
            </a:r>
            <a:r>
              <a:rPr lang="en-GB" sz="2200" b="1" dirty="0"/>
              <a:t>This must be applied consistently across all students entered for the same subject</a:t>
            </a:r>
            <a:r>
              <a:rPr lang="en-GB" sz="2200" dirty="0"/>
              <a:t>. </a:t>
            </a:r>
          </a:p>
          <a:p>
            <a:pPr marL="0" indent="0">
              <a:buNone/>
            </a:pPr>
            <a:endParaRPr lang="en-GB" dirty="0"/>
          </a:p>
        </p:txBody>
      </p:sp>
      <p:pic>
        <p:nvPicPr>
          <p:cNvPr id="6" name="Content Placeholder 4" descr="Meeting with solid fill">
            <a:extLst>
              <a:ext uri="{FF2B5EF4-FFF2-40B4-BE49-F238E27FC236}">
                <a16:creationId xmlns:a16="http://schemas.microsoft.com/office/drawing/2014/main" id="{0756841A-1254-4EE8-83FF-4814B2B7384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10684" y="5128851"/>
            <a:ext cx="1272116" cy="1272116"/>
          </a:xfrm>
          <a:prstGeom prst="rect">
            <a:avLst/>
          </a:prstGeom>
        </p:spPr>
      </p:pic>
    </p:spTree>
    <p:extLst>
      <p:ext uri="{BB962C8B-B14F-4D97-AF65-F5344CB8AC3E}">
        <p14:creationId xmlns:p14="http://schemas.microsoft.com/office/powerpoint/2010/main" val="122692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F2E3-DA36-4BAA-B97C-DC31EA56D375}"/>
              </a:ext>
            </a:extLst>
          </p:cNvPr>
          <p:cNvSpPr>
            <a:spLocks noGrp="1"/>
          </p:cNvSpPr>
          <p:nvPr>
            <p:ph type="title"/>
          </p:nvPr>
        </p:nvSpPr>
        <p:spPr/>
        <p:txBody>
          <a:bodyPr/>
          <a:lstStyle/>
          <a:p>
            <a:r>
              <a:rPr lang="en-GB" dirty="0"/>
              <a:t>For example </a:t>
            </a:r>
            <a:br>
              <a:rPr lang="en-GB" dirty="0"/>
            </a:br>
            <a:endParaRPr lang="en-GB" dirty="0"/>
          </a:p>
        </p:txBody>
      </p:sp>
      <p:sp>
        <p:nvSpPr>
          <p:cNvPr id="3" name="Content Placeholder 2">
            <a:extLst>
              <a:ext uri="{FF2B5EF4-FFF2-40B4-BE49-F238E27FC236}">
                <a16:creationId xmlns:a16="http://schemas.microsoft.com/office/drawing/2014/main" id="{7D78B7EE-C9D1-4054-89DF-7195A361E415}"/>
              </a:ext>
            </a:extLst>
          </p:cNvPr>
          <p:cNvSpPr>
            <a:spLocks noGrp="1"/>
          </p:cNvSpPr>
          <p:nvPr>
            <p:ph idx="1"/>
          </p:nvPr>
        </p:nvSpPr>
        <p:spPr>
          <a:xfrm>
            <a:off x="399600" y="1374423"/>
            <a:ext cx="11383200" cy="5321032"/>
          </a:xfrm>
        </p:spPr>
        <p:txBody>
          <a:bodyPr>
            <a:normAutofit/>
          </a:bodyPr>
          <a:lstStyle/>
          <a:p>
            <a:r>
              <a:rPr lang="en-GB" sz="1800" dirty="0"/>
              <a:t>The subject team has discussed and agreed which assessment(s)/evidence are most appropriate for assessing the level of performance of their students taking into account disruption caused </a:t>
            </a:r>
            <a:br>
              <a:rPr lang="en-GB" sz="1800" dirty="0"/>
            </a:br>
            <a:r>
              <a:rPr lang="en-GB" sz="1800" dirty="0"/>
              <a:t>by the COVID-19 pandemic. </a:t>
            </a:r>
          </a:p>
          <a:p>
            <a:r>
              <a:rPr lang="en-GB" sz="1800" dirty="0"/>
              <a:t>They have agreed to use:</a:t>
            </a:r>
          </a:p>
          <a:p>
            <a:endParaRPr lang="en-GB" sz="1600" dirty="0"/>
          </a:p>
          <a:p>
            <a:endParaRPr lang="en-GB" sz="1600" dirty="0"/>
          </a:p>
          <a:p>
            <a:pPr marL="0" indent="0">
              <a:buNone/>
            </a:pPr>
            <a:endParaRPr lang="en-GB" sz="1600" dirty="0"/>
          </a:p>
          <a:p>
            <a:pPr marL="0" indent="0">
              <a:buNone/>
            </a:pPr>
            <a:endParaRPr lang="en-GB" sz="1600" dirty="0"/>
          </a:p>
          <a:p>
            <a:endParaRPr lang="en-GB" sz="1600" dirty="0"/>
          </a:p>
          <a:p>
            <a:endParaRPr lang="en-GB" sz="1600" dirty="0"/>
          </a:p>
          <a:p>
            <a:endParaRPr lang="en-GB" sz="1600" dirty="0"/>
          </a:p>
          <a:p>
            <a:pPr marL="0" indent="0">
              <a:buNone/>
            </a:pPr>
            <a:endParaRPr lang="en-GB" sz="1600" dirty="0"/>
          </a:p>
          <a:p>
            <a:endParaRPr lang="en-GB" sz="1600" dirty="0"/>
          </a:p>
          <a:p>
            <a:endParaRPr lang="en-GB" dirty="0"/>
          </a:p>
        </p:txBody>
      </p:sp>
      <p:graphicFrame>
        <p:nvGraphicFramePr>
          <p:cNvPr id="5" name="Content Placeholder 3">
            <a:extLst>
              <a:ext uri="{FF2B5EF4-FFF2-40B4-BE49-F238E27FC236}">
                <a16:creationId xmlns:a16="http://schemas.microsoft.com/office/drawing/2014/main" id="{0C3F2CDE-4C18-4812-B3C3-CCC206A2C675}"/>
              </a:ext>
            </a:extLst>
          </p:cNvPr>
          <p:cNvGraphicFramePr>
            <a:graphicFrameLocks/>
          </p:cNvGraphicFramePr>
          <p:nvPr>
            <p:extLst>
              <p:ext uri="{D42A27DB-BD31-4B8C-83A1-F6EECF244321}">
                <p14:modId xmlns:p14="http://schemas.microsoft.com/office/powerpoint/2010/main" val="2244957631"/>
              </p:ext>
            </p:extLst>
          </p:nvPr>
        </p:nvGraphicFramePr>
        <p:xfrm>
          <a:off x="458594" y="2870839"/>
          <a:ext cx="5119226" cy="3018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598703B9-4A55-4FF5-B2F0-25B9B176D169}"/>
              </a:ext>
            </a:extLst>
          </p:cNvPr>
          <p:cNvSpPr txBox="1"/>
          <p:nvPr/>
        </p:nvSpPr>
        <p:spPr>
          <a:xfrm>
            <a:off x="5715471" y="2793067"/>
            <a:ext cx="6017935" cy="3395801"/>
          </a:xfrm>
          <a:prstGeom prst="rect">
            <a:avLst/>
          </a:prstGeom>
          <a:noFill/>
        </p:spPr>
        <p:txBody>
          <a:bodyPr wrap="square" rtlCol="0">
            <a:spAutoFit/>
          </a:bodyPr>
          <a:lstStyle/>
          <a:p>
            <a:pPr marL="230400" indent="-230400">
              <a:spcBef>
                <a:spcPts val="1000"/>
              </a:spcBef>
              <a:buFont typeface="Arial" panose="020B0604020202020204" pitchFamily="34" charset="0"/>
              <a:buChar char="•"/>
            </a:pPr>
            <a:r>
              <a:rPr lang="en-GB" dirty="0">
                <a:latin typeface="Arial" panose="020B0604020202020204" pitchFamily="34" charset="0"/>
                <a:cs typeface="Arial" panose="020B0604020202020204" pitchFamily="34" charset="0"/>
              </a:rPr>
              <a:t>Grades for every student completing their A level or GCSE this summer will be based on these three pieces.</a:t>
            </a:r>
          </a:p>
          <a:p>
            <a:pPr marL="230400" indent="-230400">
              <a:spcBef>
                <a:spcPts val="1000"/>
              </a:spcBef>
              <a:buFont typeface="Arial" panose="020B0604020202020204" pitchFamily="34" charset="0"/>
              <a:buChar char="•"/>
            </a:pPr>
            <a:r>
              <a:rPr lang="en-GB" dirty="0">
                <a:latin typeface="Arial" panose="020B0604020202020204" pitchFamily="34" charset="0"/>
                <a:cs typeface="Arial" panose="020B0604020202020204" pitchFamily="34" charset="0"/>
              </a:rPr>
              <a:t>We can only vary the evidence we use for students who may have missed significantly more teaching and learning time and therefore have not covered the same amount of learning as the rest of the class. </a:t>
            </a:r>
          </a:p>
          <a:p>
            <a:pPr marL="230400" indent="-230400">
              <a:spcBef>
                <a:spcPts val="1000"/>
              </a:spcBef>
              <a:buFont typeface="Arial" panose="020B0604020202020204" pitchFamily="34" charset="0"/>
              <a:buChar char="•"/>
            </a:pPr>
            <a:r>
              <a:rPr lang="en-GB" dirty="0">
                <a:latin typeface="Arial" panose="020B0604020202020204" pitchFamily="34" charset="0"/>
                <a:cs typeface="Arial" panose="020B0604020202020204" pitchFamily="34" charset="0"/>
              </a:rPr>
              <a:t>We cannot consider other sources of evidence solely on the basis that it may indicate a higher or lower result for a student.</a:t>
            </a:r>
          </a:p>
          <a:p>
            <a:endParaRPr lang="en-GB" dirty="0"/>
          </a:p>
        </p:txBody>
      </p:sp>
    </p:spTree>
    <p:extLst>
      <p:ext uri="{BB962C8B-B14F-4D97-AF65-F5344CB8AC3E}">
        <p14:creationId xmlns:p14="http://schemas.microsoft.com/office/powerpoint/2010/main" val="329422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500"/>
                                        <p:tgtEl>
                                          <p:spTgt spid="6">
                                            <p:txEl>
                                              <p:pRg st="0" end="0"/>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fade">
                                      <p:cBhvr>
                                        <p:cTn id="26" dur="500"/>
                                        <p:tgtEl>
                                          <p:spTgt spid="6">
                                            <p:txEl>
                                              <p:pRg st="1" end="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fade">
                                      <p:cBhvr>
                                        <p:cTn id="29"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0E967-2666-4F9C-997A-0906C7FAE43D}"/>
              </a:ext>
            </a:extLst>
          </p:cNvPr>
          <p:cNvSpPr>
            <a:spLocks noGrp="1"/>
          </p:cNvSpPr>
          <p:nvPr>
            <p:ph type="title"/>
          </p:nvPr>
        </p:nvSpPr>
        <p:spPr/>
        <p:txBody>
          <a:bodyPr/>
          <a:lstStyle/>
          <a:p>
            <a:r>
              <a:rPr lang="en-GB" dirty="0"/>
              <a:t>Disruption to Teaching and Learning</a:t>
            </a:r>
          </a:p>
        </p:txBody>
      </p:sp>
      <p:sp>
        <p:nvSpPr>
          <p:cNvPr id="3" name="Content Placeholder 2">
            <a:extLst>
              <a:ext uri="{FF2B5EF4-FFF2-40B4-BE49-F238E27FC236}">
                <a16:creationId xmlns:a16="http://schemas.microsoft.com/office/drawing/2014/main" id="{182B8FC6-D464-48D3-973A-A8A174C07888}"/>
              </a:ext>
            </a:extLst>
          </p:cNvPr>
          <p:cNvSpPr>
            <a:spLocks noGrp="1"/>
          </p:cNvSpPr>
          <p:nvPr>
            <p:ph idx="1"/>
          </p:nvPr>
        </p:nvSpPr>
        <p:spPr/>
        <p:txBody>
          <a:bodyPr/>
          <a:lstStyle/>
          <a:p>
            <a:pPr>
              <a:lnSpc>
                <a:spcPct val="100000"/>
              </a:lnSpc>
            </a:pPr>
            <a:r>
              <a:rPr lang="en-GB" sz="2000" dirty="0"/>
              <a:t>We appreciate all students across NI have had a level of disruption and we have adapted our approach to assessment to mitigate this disruption.</a:t>
            </a:r>
          </a:p>
          <a:p>
            <a:pPr>
              <a:lnSpc>
                <a:spcPct val="100000"/>
              </a:lnSpc>
            </a:pPr>
            <a:r>
              <a:rPr lang="en-GB" sz="2000" dirty="0"/>
              <a:t>There is flexibility in place to ensure no student is disadvantaged any further this year. </a:t>
            </a:r>
          </a:p>
          <a:p>
            <a:pPr>
              <a:lnSpc>
                <a:spcPct val="100000"/>
              </a:lnSpc>
            </a:pPr>
            <a:r>
              <a:rPr lang="en-GB" sz="2000" dirty="0"/>
              <a:t>Flexibility is </a:t>
            </a:r>
            <a:r>
              <a:rPr lang="en-GB" sz="2000" b="1" dirty="0"/>
              <a:t>not</a:t>
            </a:r>
            <a:r>
              <a:rPr lang="en-GB" sz="2000" dirty="0"/>
              <a:t> in place to allow teachers to pick and choose the pieces of evidence in order to maximise a student’s attainment. This is to ensure fairness to all students across Northern Ireland. </a:t>
            </a:r>
          </a:p>
          <a:p>
            <a:pPr>
              <a:lnSpc>
                <a:spcPct val="100000"/>
              </a:lnSpc>
            </a:pPr>
            <a:r>
              <a:rPr lang="en-GB" sz="2000" dirty="0"/>
              <a:t>The next slide gives an example of this.</a:t>
            </a:r>
          </a:p>
          <a:p>
            <a:pPr marL="0" indent="0">
              <a:buNone/>
            </a:pPr>
            <a:endParaRPr lang="en-GB" sz="2000" dirty="0"/>
          </a:p>
        </p:txBody>
      </p:sp>
    </p:spTree>
    <p:extLst>
      <p:ext uri="{BB962C8B-B14F-4D97-AF65-F5344CB8AC3E}">
        <p14:creationId xmlns:p14="http://schemas.microsoft.com/office/powerpoint/2010/main" val="1744083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7CB7F-099F-4A3E-97EB-6A8A71A18F61}"/>
              </a:ext>
            </a:extLst>
          </p:cNvPr>
          <p:cNvSpPr>
            <a:spLocks noGrp="1"/>
          </p:cNvSpPr>
          <p:nvPr>
            <p:ph type="title"/>
          </p:nvPr>
        </p:nvSpPr>
        <p:spPr/>
        <p:txBody>
          <a:bodyPr/>
          <a:lstStyle/>
          <a:p>
            <a:r>
              <a:rPr lang="en-GB" dirty="0"/>
              <a:t>Disruption to Teaching and Learning</a:t>
            </a:r>
          </a:p>
        </p:txBody>
      </p:sp>
      <p:graphicFrame>
        <p:nvGraphicFramePr>
          <p:cNvPr id="8" name="Content Placeholder 7">
            <a:extLst>
              <a:ext uri="{FF2B5EF4-FFF2-40B4-BE49-F238E27FC236}">
                <a16:creationId xmlns:a16="http://schemas.microsoft.com/office/drawing/2014/main" id="{F25C6D54-E8E1-4F68-A738-DD0501ACC838}"/>
              </a:ext>
            </a:extLst>
          </p:cNvPr>
          <p:cNvGraphicFramePr>
            <a:graphicFrameLocks noGrp="1"/>
          </p:cNvGraphicFramePr>
          <p:nvPr>
            <p:ph idx="1"/>
            <p:extLst>
              <p:ext uri="{D42A27DB-BD31-4B8C-83A1-F6EECF244321}">
                <p14:modId xmlns:p14="http://schemas.microsoft.com/office/powerpoint/2010/main" val="2197258903"/>
              </p:ext>
            </p:extLst>
          </p:nvPr>
        </p:nvGraphicFramePr>
        <p:xfrm>
          <a:off x="291896" y="1700980"/>
          <a:ext cx="6462865" cy="44835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Table 9">
            <a:extLst>
              <a:ext uri="{FF2B5EF4-FFF2-40B4-BE49-F238E27FC236}">
                <a16:creationId xmlns:a16="http://schemas.microsoft.com/office/drawing/2014/main" id="{950DA952-7D66-4B18-AEB9-B4450DE1F253}"/>
              </a:ext>
            </a:extLst>
          </p:cNvPr>
          <p:cNvGraphicFramePr>
            <a:graphicFrameLocks noGrp="1"/>
          </p:cNvGraphicFramePr>
          <p:nvPr>
            <p:extLst>
              <p:ext uri="{D42A27DB-BD31-4B8C-83A1-F6EECF244321}">
                <p14:modId xmlns:p14="http://schemas.microsoft.com/office/powerpoint/2010/main" val="1474622157"/>
              </p:ext>
            </p:extLst>
          </p:nvPr>
        </p:nvGraphicFramePr>
        <p:xfrm>
          <a:off x="7167713" y="2541148"/>
          <a:ext cx="4630995" cy="2724079"/>
        </p:xfrm>
        <a:graphic>
          <a:graphicData uri="http://schemas.openxmlformats.org/drawingml/2006/table">
            <a:tbl>
              <a:tblPr firstRow="1" bandRow="1">
                <a:tableStyleId>{5C22544A-7EE6-4342-B048-85BDC9FD1C3A}</a:tableStyleId>
              </a:tblPr>
              <a:tblGrid>
                <a:gridCol w="1543665">
                  <a:extLst>
                    <a:ext uri="{9D8B030D-6E8A-4147-A177-3AD203B41FA5}">
                      <a16:colId xmlns:a16="http://schemas.microsoft.com/office/drawing/2014/main" val="4241256284"/>
                    </a:ext>
                  </a:extLst>
                </a:gridCol>
                <a:gridCol w="1543665">
                  <a:extLst>
                    <a:ext uri="{9D8B030D-6E8A-4147-A177-3AD203B41FA5}">
                      <a16:colId xmlns:a16="http://schemas.microsoft.com/office/drawing/2014/main" val="988936733"/>
                    </a:ext>
                  </a:extLst>
                </a:gridCol>
                <a:gridCol w="1543665">
                  <a:extLst>
                    <a:ext uri="{9D8B030D-6E8A-4147-A177-3AD203B41FA5}">
                      <a16:colId xmlns:a16="http://schemas.microsoft.com/office/drawing/2014/main" val="50556256"/>
                    </a:ext>
                  </a:extLst>
                </a:gridCol>
              </a:tblGrid>
              <a:tr h="1539696">
                <a:tc>
                  <a:txBody>
                    <a:bodyPr/>
                    <a:lstStyle/>
                    <a:p>
                      <a:pPr algn="ctr"/>
                      <a:endParaRPr lang="en-GB" dirty="0">
                        <a:latin typeface="Arial" panose="020B0604020202020204" pitchFamily="34" charset="0"/>
                        <a:cs typeface="Arial" panose="020B0604020202020204" pitchFamily="34" charset="0"/>
                      </a:endParaRPr>
                    </a:p>
                    <a:p>
                      <a:pPr algn="ctr"/>
                      <a:endParaRPr lang="en-GB" dirty="0">
                        <a:latin typeface="Arial" panose="020B0604020202020204" pitchFamily="34" charset="0"/>
                        <a:cs typeface="Arial" panose="020B0604020202020204" pitchFamily="34" charset="0"/>
                      </a:endParaRPr>
                    </a:p>
                    <a:p>
                      <a:pPr algn="ctr"/>
                      <a:r>
                        <a:rPr lang="en-GB" dirty="0">
                          <a:latin typeface="Arial" panose="020B0604020202020204" pitchFamily="34" charset="0"/>
                          <a:cs typeface="Arial" panose="020B0604020202020204" pitchFamily="34" charset="0"/>
                        </a:rPr>
                        <a:t>Pupils </a:t>
                      </a:r>
                    </a:p>
                  </a:txBody>
                  <a:tcPr>
                    <a:solidFill>
                      <a:srgbClr val="2B9BD5"/>
                    </a:solidFill>
                  </a:tcPr>
                </a:tc>
                <a:tc>
                  <a:txBody>
                    <a:bodyPr/>
                    <a:lstStyle/>
                    <a:p>
                      <a:pPr algn="ctr"/>
                      <a:r>
                        <a:rPr lang="en-GB" dirty="0">
                          <a:latin typeface="Arial" panose="020B0604020202020204" pitchFamily="34" charset="0"/>
                          <a:cs typeface="Arial" panose="020B0604020202020204" pitchFamily="34" charset="0"/>
                        </a:rPr>
                        <a:t>Full Class </a:t>
                      </a:r>
                    </a:p>
                    <a:p>
                      <a:pPr algn="ctr"/>
                      <a:endParaRPr lang="en-GB" dirty="0">
                        <a:latin typeface="Arial" panose="020B0604020202020204" pitchFamily="34" charset="0"/>
                        <a:cs typeface="Arial" panose="020B0604020202020204" pitchFamily="34" charset="0"/>
                      </a:endParaRPr>
                    </a:p>
                    <a:p>
                      <a:pPr algn="ctr"/>
                      <a:endParaRPr lang="en-GB" dirty="0">
                        <a:latin typeface="Arial" panose="020B0604020202020204" pitchFamily="34" charset="0"/>
                        <a:cs typeface="Arial" panose="020B0604020202020204" pitchFamily="34" charset="0"/>
                      </a:endParaRPr>
                    </a:p>
                    <a:p>
                      <a:pPr algn="ctr"/>
                      <a:endParaRPr lang="en-GB" dirty="0">
                        <a:latin typeface="Arial" panose="020B0604020202020204" pitchFamily="34" charset="0"/>
                        <a:cs typeface="Arial" panose="020B0604020202020204" pitchFamily="34" charset="0"/>
                      </a:endParaRPr>
                    </a:p>
                  </a:txBody>
                  <a:tcPr>
                    <a:solidFill>
                      <a:srgbClr val="2B9BD5"/>
                    </a:solidFill>
                  </a:tcPr>
                </a:tc>
                <a:tc>
                  <a:txBody>
                    <a:bodyPr/>
                    <a:lstStyle/>
                    <a:p>
                      <a:pPr algn="ctr"/>
                      <a:r>
                        <a:rPr lang="en-GB" dirty="0">
                          <a:latin typeface="Arial" panose="020B0604020202020204" pitchFamily="34" charset="0"/>
                          <a:cs typeface="Arial" panose="020B0604020202020204" pitchFamily="34" charset="0"/>
                        </a:rPr>
                        <a:t>Pupil A</a:t>
                      </a:r>
                    </a:p>
                  </a:txBody>
                  <a:tcPr>
                    <a:solidFill>
                      <a:srgbClr val="2B9BD5"/>
                    </a:solidFill>
                  </a:tcPr>
                </a:tc>
                <a:extLst>
                  <a:ext uri="{0D108BD9-81ED-4DB2-BD59-A6C34878D82A}">
                    <a16:rowId xmlns:a16="http://schemas.microsoft.com/office/drawing/2014/main" val="363909008"/>
                  </a:ext>
                </a:extLst>
              </a:tr>
              <a:tr h="1184383">
                <a:tc>
                  <a:txBody>
                    <a:bodyPr/>
                    <a:lstStyle/>
                    <a:p>
                      <a:pPr algn="ctr"/>
                      <a:r>
                        <a:rPr lang="en-GB" sz="1700" dirty="0">
                          <a:latin typeface="Arial" panose="020B0604020202020204" pitchFamily="34" charset="0"/>
                          <a:cs typeface="Arial" panose="020B0604020202020204" pitchFamily="34" charset="0"/>
                        </a:rPr>
                        <a:t>Assessments/Evidence based on</a:t>
                      </a:r>
                    </a:p>
                  </a:txBody>
                  <a:tcPr anchor="ctr">
                    <a:solidFill>
                      <a:schemeClr val="accent5">
                        <a:lumMod val="20000"/>
                        <a:lumOff val="80000"/>
                      </a:schemeClr>
                    </a:solidFill>
                  </a:tcPr>
                </a:tc>
                <a:tc>
                  <a:txBody>
                    <a:bodyPr/>
                    <a:lstStyle/>
                    <a:p>
                      <a:pPr algn="ctr"/>
                      <a:r>
                        <a:rPr lang="en-GB" sz="1700" dirty="0">
                          <a:latin typeface="Arial" panose="020B0604020202020204" pitchFamily="34" charset="0"/>
                          <a:cs typeface="Arial" panose="020B0604020202020204" pitchFamily="34" charset="0"/>
                        </a:rPr>
                        <a:t>Unit 1</a:t>
                      </a:r>
                    </a:p>
                    <a:p>
                      <a:pPr algn="ctr"/>
                      <a:r>
                        <a:rPr lang="en-GB" sz="1700" dirty="0">
                          <a:latin typeface="Arial" panose="020B0604020202020204" pitchFamily="34" charset="0"/>
                          <a:cs typeface="Arial" panose="020B0604020202020204" pitchFamily="34" charset="0"/>
                        </a:rPr>
                        <a:t>and</a:t>
                      </a:r>
                    </a:p>
                    <a:p>
                      <a:pPr algn="ctr"/>
                      <a:r>
                        <a:rPr lang="en-GB" sz="1700" dirty="0">
                          <a:latin typeface="Arial" panose="020B0604020202020204" pitchFamily="34" charset="0"/>
                          <a:cs typeface="Arial" panose="020B0604020202020204" pitchFamily="34" charset="0"/>
                        </a:rPr>
                        <a:t>Unit 2</a:t>
                      </a:r>
                    </a:p>
                  </a:txBody>
                  <a:tcPr anchor="ctr">
                    <a:solidFill>
                      <a:schemeClr val="accent5">
                        <a:lumMod val="20000"/>
                        <a:lumOff val="80000"/>
                      </a:schemeClr>
                    </a:solidFill>
                  </a:tcPr>
                </a:tc>
                <a:tc>
                  <a:txBody>
                    <a:bodyPr/>
                    <a:lstStyle/>
                    <a:p>
                      <a:pPr algn="ctr"/>
                      <a:r>
                        <a:rPr lang="en-GB" sz="1700" dirty="0">
                          <a:latin typeface="Arial" panose="020B0604020202020204" pitchFamily="34" charset="0"/>
                          <a:cs typeface="Arial" panose="020B0604020202020204" pitchFamily="34" charset="0"/>
                        </a:rPr>
                        <a:t>Unit 1</a:t>
                      </a:r>
                      <a:endParaRPr lang="en-GB" sz="1700" dirty="0">
                        <a:highlight>
                          <a:srgbClr val="FFFF00"/>
                        </a:highlight>
                        <a:latin typeface="Arial" panose="020B0604020202020204" pitchFamily="34" charset="0"/>
                        <a:cs typeface="Arial" panose="020B0604020202020204" pitchFamily="34" charset="0"/>
                      </a:endParaRPr>
                    </a:p>
                  </a:txBody>
                  <a:tcPr anchor="ctr">
                    <a:solidFill>
                      <a:schemeClr val="accent5">
                        <a:lumMod val="20000"/>
                        <a:lumOff val="80000"/>
                      </a:schemeClr>
                    </a:solidFill>
                  </a:tcPr>
                </a:tc>
                <a:extLst>
                  <a:ext uri="{0D108BD9-81ED-4DB2-BD59-A6C34878D82A}">
                    <a16:rowId xmlns:a16="http://schemas.microsoft.com/office/drawing/2014/main" val="758644113"/>
                  </a:ext>
                </a:extLst>
              </a:tr>
            </a:tbl>
          </a:graphicData>
        </a:graphic>
      </p:graphicFrame>
      <p:pic>
        <p:nvPicPr>
          <p:cNvPr id="12" name="Graphic 11" descr="Group of people with solid fill">
            <a:extLst>
              <a:ext uri="{FF2B5EF4-FFF2-40B4-BE49-F238E27FC236}">
                <a16:creationId xmlns:a16="http://schemas.microsoft.com/office/drawing/2014/main" id="{0F9CF871-D119-43B8-8CA2-F873F931AC7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026011" y="2971800"/>
            <a:ext cx="914400" cy="914400"/>
          </a:xfrm>
          <a:prstGeom prst="rect">
            <a:avLst/>
          </a:prstGeom>
        </p:spPr>
      </p:pic>
      <p:pic>
        <p:nvPicPr>
          <p:cNvPr id="14" name="Graphic 13" descr="Man with solid fill">
            <a:extLst>
              <a:ext uri="{FF2B5EF4-FFF2-40B4-BE49-F238E27FC236}">
                <a16:creationId xmlns:a16="http://schemas.microsoft.com/office/drawing/2014/main" id="{0F7365A4-E1DB-4F34-AB91-B86ECCA6E00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788446" y="3141407"/>
            <a:ext cx="530940" cy="530940"/>
          </a:xfrm>
          <a:prstGeom prst="rect">
            <a:avLst/>
          </a:prstGeom>
        </p:spPr>
      </p:pic>
    </p:spTree>
    <p:extLst>
      <p:ext uri="{BB962C8B-B14F-4D97-AF65-F5344CB8AC3E}">
        <p14:creationId xmlns:p14="http://schemas.microsoft.com/office/powerpoint/2010/main" val="263769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D6ADC048-2610-4E1C-B4A9-A5D1991EDBF8}"/>
                                            </p:graphicEl>
                                          </p:spTgt>
                                        </p:tgtEl>
                                        <p:attrNameLst>
                                          <p:attrName>style.visibility</p:attrName>
                                        </p:attrNameLst>
                                      </p:cBhvr>
                                      <p:to>
                                        <p:strVal val="visible"/>
                                      </p:to>
                                    </p:set>
                                    <p:animEffect transition="in" filter="fade">
                                      <p:cBhvr>
                                        <p:cTn id="7" dur="500"/>
                                        <p:tgtEl>
                                          <p:spTgt spid="8">
                                            <p:graphicEl>
                                              <a:dgm id="{D6ADC048-2610-4E1C-B4A9-A5D1991EDBF8}"/>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graphicEl>
                                              <a:dgm id="{3A4C603E-E762-4F18-A9F9-AF4DDBF8CD83}"/>
                                            </p:graphicEl>
                                          </p:spTgt>
                                        </p:tgtEl>
                                        <p:attrNameLst>
                                          <p:attrName>style.visibility</p:attrName>
                                        </p:attrNameLst>
                                      </p:cBhvr>
                                      <p:to>
                                        <p:strVal val="visible"/>
                                      </p:to>
                                    </p:set>
                                    <p:animEffect transition="in" filter="fade">
                                      <p:cBhvr>
                                        <p:cTn id="10" dur="500"/>
                                        <p:tgtEl>
                                          <p:spTgt spid="8">
                                            <p:graphicEl>
                                              <a:dgm id="{3A4C603E-E762-4F18-A9F9-AF4DDBF8CD83}"/>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graphicEl>
                                              <a:dgm id="{E6FE5E36-10A1-43E2-B918-8E47DDF2B87A}"/>
                                            </p:graphicEl>
                                          </p:spTgt>
                                        </p:tgtEl>
                                        <p:attrNameLst>
                                          <p:attrName>style.visibility</p:attrName>
                                        </p:attrNameLst>
                                      </p:cBhvr>
                                      <p:to>
                                        <p:strVal val="visible"/>
                                      </p:to>
                                    </p:set>
                                    <p:animEffect transition="in" filter="fade">
                                      <p:cBhvr>
                                        <p:cTn id="15" dur="500"/>
                                        <p:tgtEl>
                                          <p:spTgt spid="8">
                                            <p:graphicEl>
                                              <a:dgm id="{E6FE5E36-10A1-43E2-B918-8E47DDF2B87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graphicEl>
                                              <a:dgm id="{36857A99-B61B-4171-B247-BC159F712739}"/>
                                            </p:graphicEl>
                                          </p:spTgt>
                                        </p:tgtEl>
                                        <p:attrNameLst>
                                          <p:attrName>style.visibility</p:attrName>
                                        </p:attrNameLst>
                                      </p:cBhvr>
                                      <p:to>
                                        <p:strVal val="visible"/>
                                      </p:to>
                                    </p:set>
                                    <p:animEffect transition="in" filter="fade">
                                      <p:cBhvr>
                                        <p:cTn id="18" dur="500"/>
                                        <p:tgtEl>
                                          <p:spTgt spid="8">
                                            <p:graphicEl>
                                              <a:dgm id="{36857A99-B61B-4171-B247-BC159F712739}"/>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graphicEl>
                                              <a:dgm id="{5DE9F136-37C4-42D8-97C6-D5DE40553AC6}"/>
                                            </p:graphicEl>
                                          </p:spTgt>
                                        </p:tgtEl>
                                        <p:attrNameLst>
                                          <p:attrName>style.visibility</p:attrName>
                                        </p:attrNameLst>
                                      </p:cBhvr>
                                      <p:to>
                                        <p:strVal val="visible"/>
                                      </p:to>
                                    </p:set>
                                    <p:animEffect transition="in" filter="fade">
                                      <p:cBhvr>
                                        <p:cTn id="23" dur="500"/>
                                        <p:tgtEl>
                                          <p:spTgt spid="8">
                                            <p:graphicEl>
                                              <a:dgm id="{5DE9F136-37C4-42D8-97C6-D5DE40553AC6}"/>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graphicEl>
                                              <a:dgm id="{149FF389-F082-433D-88C2-EA16CD1CD08A}"/>
                                            </p:graphicEl>
                                          </p:spTgt>
                                        </p:tgtEl>
                                        <p:attrNameLst>
                                          <p:attrName>style.visibility</p:attrName>
                                        </p:attrNameLst>
                                      </p:cBhvr>
                                      <p:to>
                                        <p:strVal val="visible"/>
                                      </p:to>
                                    </p:set>
                                    <p:animEffect transition="in" filter="fade">
                                      <p:cBhvr>
                                        <p:cTn id="26" dur="500"/>
                                        <p:tgtEl>
                                          <p:spTgt spid="8">
                                            <p:graphicEl>
                                              <a:dgm id="{149FF389-F082-433D-88C2-EA16CD1CD08A}"/>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
                                            <p:graphicEl>
                                              <a:dgm id="{0A2645EE-EFC7-4C9A-BDE2-5BF735F1AF19}"/>
                                            </p:graphicEl>
                                          </p:spTgt>
                                        </p:tgtEl>
                                        <p:attrNameLst>
                                          <p:attrName>style.visibility</p:attrName>
                                        </p:attrNameLst>
                                      </p:cBhvr>
                                      <p:to>
                                        <p:strVal val="visible"/>
                                      </p:to>
                                    </p:set>
                                    <p:animEffect transition="in" filter="fade">
                                      <p:cBhvr>
                                        <p:cTn id="31" dur="500"/>
                                        <p:tgtEl>
                                          <p:spTgt spid="8">
                                            <p:graphicEl>
                                              <a:dgm id="{0A2645EE-EFC7-4C9A-BDE2-5BF735F1AF19}"/>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8">
                                            <p:graphicEl>
                                              <a:dgm id="{069BE197-3294-4613-BE36-CDADEE5456ED}"/>
                                            </p:graphicEl>
                                          </p:spTgt>
                                        </p:tgtEl>
                                        <p:attrNameLst>
                                          <p:attrName>style.visibility</p:attrName>
                                        </p:attrNameLst>
                                      </p:cBhvr>
                                      <p:to>
                                        <p:strVal val="visible"/>
                                      </p:to>
                                    </p:set>
                                    <p:animEffect transition="in" filter="fade">
                                      <p:cBhvr>
                                        <p:cTn id="34" dur="500"/>
                                        <p:tgtEl>
                                          <p:spTgt spid="8">
                                            <p:graphicEl>
                                              <a:dgm id="{069BE197-3294-4613-BE36-CDADEE5456ED}"/>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8">
                                            <p:graphicEl>
                                              <a:dgm id="{E3AFEF87-E836-4E6C-9586-5EF3BEFD67D3}"/>
                                            </p:graphicEl>
                                          </p:spTgt>
                                        </p:tgtEl>
                                        <p:attrNameLst>
                                          <p:attrName>style.visibility</p:attrName>
                                        </p:attrNameLst>
                                      </p:cBhvr>
                                      <p:to>
                                        <p:strVal val="visible"/>
                                      </p:to>
                                    </p:set>
                                    <p:animEffect transition="in" filter="fade">
                                      <p:cBhvr>
                                        <p:cTn id="39" dur="500"/>
                                        <p:tgtEl>
                                          <p:spTgt spid="8">
                                            <p:graphicEl>
                                              <a:dgm id="{E3AFEF87-E836-4E6C-9586-5EF3BEFD67D3}"/>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8">
                                            <p:graphicEl>
                                              <a:dgm id="{CB53196F-DA52-487A-904B-CD45A6A686FD}"/>
                                            </p:graphicEl>
                                          </p:spTgt>
                                        </p:tgtEl>
                                        <p:attrNameLst>
                                          <p:attrName>style.visibility</p:attrName>
                                        </p:attrNameLst>
                                      </p:cBhvr>
                                      <p:to>
                                        <p:strVal val="visible"/>
                                      </p:to>
                                    </p:set>
                                    <p:animEffect transition="in" filter="fade">
                                      <p:cBhvr>
                                        <p:cTn id="42" dur="500"/>
                                        <p:tgtEl>
                                          <p:spTgt spid="8">
                                            <p:graphicEl>
                                              <a:dgm id="{CB53196F-DA52-487A-904B-CD45A6A686FD}"/>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theme/theme1.xml><?xml version="1.0" encoding="utf-8"?>
<a:theme xmlns:a="http://schemas.openxmlformats.org/drawingml/2006/main" name="Inside-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96B9AF625B80541A496DDEE98D2DA39" ma:contentTypeVersion="15" ma:contentTypeDescription="Create a new document." ma:contentTypeScope="" ma:versionID="3b6f83850d612f66ae1489c02421fd19">
  <xsd:schema xmlns:xsd="http://www.w3.org/2001/XMLSchema" xmlns:xs="http://www.w3.org/2001/XMLSchema" xmlns:p="http://schemas.microsoft.com/office/2006/metadata/properties" xmlns:ns1="http://schemas.microsoft.com/sharepoint/v3" xmlns:ns3="3040db56-b438-469b-bc1e-c204e1e482cd" xmlns:ns4="fe4c80b9-b579-4f6b-80aa-12bc42653526" targetNamespace="http://schemas.microsoft.com/office/2006/metadata/properties" ma:root="true" ma:fieldsID="150f925215c101322278c06604483f16" ns1:_="" ns3:_="" ns4:_="">
    <xsd:import namespace="http://schemas.microsoft.com/sharepoint/v3"/>
    <xsd:import namespace="3040db56-b438-469b-bc1e-c204e1e482cd"/>
    <xsd:import namespace="fe4c80b9-b579-4f6b-80aa-12bc4265352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1:_ip_UnifiedCompliancePolicyProperties" minOccurs="0"/>
                <xsd:element ref="ns1:_ip_UnifiedCompliancePolicyUIAction" minOccurs="0"/>
                <xsd:element ref="ns3:MediaServiceAutoTags" minOccurs="0"/>
                <xsd:element ref="ns3:MediaServiceOCR" minOccurs="0"/>
                <xsd:element ref="ns3:MediaServiceDateTaken" minOccurs="0"/>
                <xsd:element ref="ns3:MediaServiceAutoKeyPoints" minOccurs="0"/>
                <xsd:element ref="ns3:MediaServiceKeyPoints"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40db56-b438-469b-bc1e-c204e1e48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4c80b9-b579-4f6b-80aa-12bc4265352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44BD9F-605B-4E36-B068-67F3C50BA41F}">
  <ds:schemaRefs>
    <ds:schemaRef ds:uri="http://purl.org/dc/terms/"/>
    <ds:schemaRef ds:uri="http://schemas.microsoft.com/sharepoint/v3"/>
    <ds:schemaRef ds:uri="http://schemas.microsoft.com/office/2006/documentManagement/types"/>
    <ds:schemaRef ds:uri="3040db56-b438-469b-bc1e-c204e1e482cd"/>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fe4c80b9-b579-4f6b-80aa-12bc42653526"/>
    <ds:schemaRef ds:uri="http://www.w3.org/XML/1998/namespace"/>
    <ds:schemaRef ds:uri="http://purl.org/dc/dcmitype/"/>
  </ds:schemaRefs>
</ds:datastoreItem>
</file>

<file path=customXml/itemProps2.xml><?xml version="1.0" encoding="utf-8"?>
<ds:datastoreItem xmlns:ds="http://schemas.openxmlformats.org/officeDocument/2006/customXml" ds:itemID="{F2BA92B1-CB8A-4B61-A93F-47662CEEEF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040db56-b438-469b-bc1e-c204e1e482cd"/>
    <ds:schemaRef ds:uri="fe4c80b9-b579-4f6b-80aa-12bc426535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54027B-F5E1-4A62-8AB9-32AA42E0AE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3557</TotalTime>
  <Words>1303</Words>
  <Application>Microsoft Office PowerPoint</Application>
  <PresentationFormat>Widescreen</PresentationFormat>
  <Paragraphs>169</Paragraphs>
  <Slides>15</Slides>
  <Notes>12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15</vt:i4>
      </vt:variant>
    </vt:vector>
  </HeadingPairs>
  <TitlesOfParts>
    <vt:vector size="22" baseType="lpstr">
      <vt:lpstr>Arial</vt:lpstr>
      <vt:lpstr>Calibri</vt:lpstr>
      <vt:lpstr>Calibri Light</vt:lpstr>
      <vt:lpstr>Wingdings</vt:lpstr>
      <vt:lpstr>Inside-Slide</vt:lpstr>
      <vt:lpstr>Title-Slide</vt:lpstr>
      <vt:lpstr>End-Slide</vt:lpstr>
      <vt:lpstr>Approach to Centre Determined Grades for CCEA Qualifications </vt:lpstr>
      <vt:lpstr>Introduction </vt:lpstr>
      <vt:lpstr>Terminology </vt:lpstr>
      <vt:lpstr>Overview</vt:lpstr>
      <vt:lpstr>Belfast Met’s Centre Determined Grade Policy </vt:lpstr>
      <vt:lpstr>Evidence</vt:lpstr>
      <vt:lpstr>For example  </vt:lpstr>
      <vt:lpstr>Disruption to Teaching and Learning</vt:lpstr>
      <vt:lpstr>Disruption to Teaching and Learning</vt:lpstr>
      <vt:lpstr>Evidence </vt:lpstr>
      <vt:lpstr>Contingency </vt:lpstr>
      <vt:lpstr>Evidence</vt:lpstr>
      <vt:lpstr>Appeals</vt:lpstr>
      <vt:lpstr>Timelines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McVeigh</dc:creator>
  <cp:lastModifiedBy>Harry Robinson (HRobinson)</cp:lastModifiedBy>
  <cp:revision>239</cp:revision>
  <dcterms:created xsi:type="dcterms:W3CDTF">2020-09-09T15:24:50Z</dcterms:created>
  <dcterms:modified xsi:type="dcterms:W3CDTF">2021-05-19T08:22:06Z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0x010100996B9AF625B80541A496DDEE98D2DA39</vt:lpwstr>
  </property>
</Properties>
</file>